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7"/>
  </p:notesMasterIdLst>
  <p:sldIdLst>
    <p:sldId id="262" r:id="rId2"/>
    <p:sldId id="256" r:id="rId3"/>
    <p:sldId id="285" r:id="rId4"/>
    <p:sldId id="284" r:id="rId5"/>
    <p:sldId id="288" r:id="rId6"/>
    <p:sldId id="268" r:id="rId7"/>
    <p:sldId id="292" r:id="rId8"/>
    <p:sldId id="286" r:id="rId9"/>
    <p:sldId id="270" r:id="rId10"/>
    <p:sldId id="274" r:id="rId11"/>
    <p:sldId id="287" r:id="rId12"/>
    <p:sldId id="282" r:id="rId13"/>
    <p:sldId id="278" r:id="rId14"/>
    <p:sldId id="291" r:id="rId15"/>
    <p:sldId id="28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80868"/>
    <a:srgbClr val="FF0066"/>
    <a:srgbClr val="0000FF"/>
    <a:srgbClr val="FFFF99"/>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714" autoAdjust="0"/>
  </p:normalViewPr>
  <p:slideViewPr>
    <p:cSldViewPr>
      <p:cViewPr>
        <p:scale>
          <a:sx n="70" d="100"/>
          <a:sy n="70" d="100"/>
        </p:scale>
        <p:origin x="-4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780EB99-3AAC-47A4-BC6F-5EDB12E99F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18" name="Text Box 21"/>
          <p:cNvSpPr txBox="1">
            <a:spLocks noChangeArrowheads="1"/>
          </p:cNvSpPr>
          <p:nvPr userDrawn="1"/>
        </p:nvSpPr>
        <p:spPr bwMode="auto">
          <a:xfrm>
            <a:off x="7086600" y="0"/>
            <a:ext cx="2286000" cy="214313"/>
          </a:xfrm>
          <a:prstGeom prst="rect">
            <a:avLst/>
          </a:prstGeom>
          <a:noFill/>
          <a:ln w="9525">
            <a:noFill/>
            <a:miter lim="800000"/>
            <a:headEnd/>
            <a:tailEnd/>
          </a:ln>
        </p:spPr>
        <p:txBody>
          <a:bodyPr>
            <a:spAutoFit/>
          </a:bodyPr>
          <a:lstStyle/>
          <a:p>
            <a:pPr>
              <a:spcBef>
                <a:spcPct val="50000"/>
              </a:spcBef>
              <a:defRPr/>
            </a:pPr>
            <a:r>
              <a:rPr lang="en-US" sz="800"/>
              <a:t>Bangthanh7874 @Yahoo.com.vn</a:t>
            </a:r>
          </a:p>
        </p:txBody>
      </p:sp>
      <p:sp>
        <p:nvSpPr>
          <p:cNvPr id="5429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429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p:txBody>
          <a:bodyPr/>
          <a:lstStyle>
            <a:lvl1pPr>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a:lvl1pPr>
          </a:lstStyle>
          <a:p>
            <a:pPr>
              <a:defRPr/>
            </a:pPr>
            <a:fld id="{BF4C6CCC-896F-4720-A423-448A10A4ED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E793F84-ECC7-46D5-8473-BDF1F02BA7F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57DA963-00E7-4487-8895-69D01B9212D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E95A8E5-B6EC-47B6-AE71-F5304CE2A88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824711D-99FC-4D41-9CC1-AF765DD185B5}"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3ACBB0A-1DEF-41BB-9CD2-D37807F1DA7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26452C9-8003-43F9-B896-276889AE3E7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E81EBDE-08D8-4B22-B0A6-8C3364C7E31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71ACC77-9F8C-4781-93BB-BFAB44D517C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87A2DC1-1DC3-4D60-B88E-6BBDEAD5D1B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605EBDD-3012-4284-A2D2-F18EE7D7D7AE}"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E62108B-ADFD-4BB3-B0DB-318EED076B8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6A062C-9DBA-44D7-80F0-C3F2C3ACE11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5325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935DE9BA-496E-468A-B41B-C4D687B92508}"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6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32" name="Text Box 17"/>
          <p:cNvSpPr txBox="1">
            <a:spLocks noChangeArrowheads="1"/>
          </p:cNvSpPr>
          <p:nvPr userDrawn="1"/>
        </p:nvSpPr>
        <p:spPr bwMode="auto">
          <a:xfrm>
            <a:off x="7086600" y="0"/>
            <a:ext cx="2286000" cy="214313"/>
          </a:xfrm>
          <a:prstGeom prst="rect">
            <a:avLst/>
          </a:prstGeom>
          <a:noFill/>
          <a:ln w="9525">
            <a:noFill/>
            <a:miter lim="800000"/>
            <a:headEnd/>
            <a:tailEnd/>
          </a:ln>
        </p:spPr>
        <p:txBody>
          <a:bodyPr>
            <a:spAutoFit/>
          </a:bodyPr>
          <a:lstStyle/>
          <a:p>
            <a:pPr>
              <a:spcBef>
                <a:spcPct val="50000"/>
              </a:spcBef>
              <a:defRPr/>
            </a:pPr>
            <a:r>
              <a:rPr lang="en-US" sz="800"/>
              <a:t>Bangthanh7874 @Yahoo.com.vn</a:t>
            </a:r>
          </a:p>
        </p:txBody>
      </p:sp>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7" name="Picture 5"/>
          <p:cNvPicPr>
            <a:picLocks noChangeAspect="1" noChangeArrowheads="1"/>
          </p:cNvPicPr>
          <p:nvPr/>
        </p:nvPicPr>
        <p:blipFill>
          <a:blip r:embed="rId3"/>
          <a:srcRect l="39166" t="11111" r="40834" b="68889"/>
          <a:stretch>
            <a:fillRect/>
          </a:stretch>
        </p:blipFill>
        <p:spPr bwMode="auto">
          <a:xfrm>
            <a:off x="4038600" y="1143000"/>
            <a:ext cx="1828800" cy="1371600"/>
          </a:xfrm>
          <a:prstGeom prst="rect">
            <a:avLst/>
          </a:prstGeom>
          <a:noFill/>
          <a:ln w="9525">
            <a:noFill/>
            <a:miter lim="800000"/>
            <a:headEnd/>
            <a:tailEnd/>
          </a:ln>
        </p:spPr>
      </p:pic>
      <p:pic>
        <p:nvPicPr>
          <p:cNvPr id="13318" name="Picture 6" descr="Picture2"/>
          <p:cNvPicPr>
            <a:picLocks noChangeAspect="1" noChangeArrowheads="1"/>
          </p:cNvPicPr>
          <p:nvPr/>
        </p:nvPicPr>
        <p:blipFill>
          <a:blip r:embed="rId4"/>
          <a:srcRect/>
          <a:stretch>
            <a:fillRect/>
          </a:stretch>
        </p:blipFill>
        <p:spPr bwMode="auto">
          <a:xfrm>
            <a:off x="7010400" y="4346575"/>
            <a:ext cx="2133600" cy="2511425"/>
          </a:xfrm>
          <a:prstGeom prst="rect">
            <a:avLst/>
          </a:prstGeom>
          <a:noFill/>
          <a:ln w="9525">
            <a:noFill/>
            <a:miter lim="800000"/>
            <a:headEnd/>
            <a:tailEnd/>
          </a:ln>
        </p:spPr>
      </p:pic>
      <p:sp>
        <p:nvSpPr>
          <p:cNvPr id="13319" name="WordArt 7"/>
          <p:cNvSpPr>
            <a:spLocks noChangeArrowheads="1" noChangeShapeType="1" noTextEdit="1"/>
          </p:cNvSpPr>
          <p:nvPr/>
        </p:nvSpPr>
        <p:spPr bwMode="auto">
          <a:xfrm>
            <a:off x="1981200" y="457200"/>
            <a:ext cx="5772150" cy="6400800"/>
          </a:xfrm>
          <a:prstGeom prst="rect">
            <a:avLst/>
          </a:prstGeom>
        </p:spPr>
        <p:txBody>
          <a:bodyPr spcFirstLastPara="1" wrap="none" fromWordArt="1">
            <a:prstTxWarp prst="textArchUp">
              <a:avLst>
                <a:gd name="adj" fmla="val 11089052"/>
              </a:avLst>
            </a:prstTxWarp>
            <a:scene3d>
              <a:camera prst="legacyObliqueTopLeft"/>
              <a:lightRig rig="legacyNormal3" dir="r"/>
            </a:scene3d>
            <a:sp3d extrusionH="201600" prstMaterial="legacyMatte">
              <a:extrusionClr>
                <a:srgbClr val="0066CC"/>
              </a:extrusionClr>
            </a:sp3d>
          </a:bodyPr>
          <a:lstStyle/>
          <a:p>
            <a:pPr algn="ctr"/>
            <a:endParaRPr lang="en-US" sz="3600" b="1" kern="10">
              <a:ln w="9525">
                <a:round/>
                <a:headEnd/>
                <a:tailEnd/>
              </a:ln>
              <a:gradFill rotWithShape="1">
                <a:gsLst>
                  <a:gs pos="0">
                    <a:srgbClr val="FFFFCC"/>
                  </a:gs>
                  <a:gs pos="100000">
                    <a:srgbClr val="FF9999"/>
                  </a:gs>
                </a:gsLst>
                <a:lin ang="5400000" scaled="1"/>
              </a:gradFill>
              <a:latin typeface="Arial"/>
              <a:cs typeface="Arial"/>
            </a:endParaRPr>
          </a:p>
        </p:txBody>
      </p:sp>
      <p:sp>
        <p:nvSpPr>
          <p:cNvPr id="13320" name="Text Box 8"/>
          <p:cNvSpPr txBox="1">
            <a:spLocks noChangeArrowheads="1"/>
          </p:cNvSpPr>
          <p:nvPr/>
        </p:nvSpPr>
        <p:spPr bwMode="auto">
          <a:xfrm>
            <a:off x="1752600" y="3124200"/>
            <a:ext cx="6629400" cy="609600"/>
          </a:xfrm>
          <a:prstGeom prst="rect">
            <a:avLst/>
          </a:prstGeom>
          <a:noFill/>
          <a:ln w="9525">
            <a:noFill/>
            <a:miter lim="800000"/>
            <a:headEnd/>
            <a:tailEnd/>
          </a:ln>
        </p:spPr>
        <p:txBody>
          <a:bodyPr/>
          <a:lstStyle/>
          <a:p>
            <a:pPr algn="ctr" eaLnBrk="1" hangingPunct="1"/>
            <a:r>
              <a:rPr lang="en-US" sz="4000" b="1" i="1">
                <a:solidFill>
                  <a:srgbClr val="0066FF"/>
                </a:solidFill>
                <a:cs typeface="Times New Roman" pitchFamily="18" charset="0"/>
              </a:rPr>
              <a:t>Tập đọc lớp 4</a:t>
            </a:r>
            <a:endParaRPr lang="en-US" sz="4000">
              <a:solidFill>
                <a:srgbClr val="0066FF"/>
              </a:solidFill>
              <a:cs typeface="Times New Roman" pitchFamily="18" charset="0"/>
            </a:endParaRPr>
          </a:p>
        </p:txBody>
      </p:sp>
      <p:sp>
        <p:nvSpPr>
          <p:cNvPr id="13321" name="WordArt 9" descr="Paper bag"/>
          <p:cNvSpPr>
            <a:spLocks noChangeArrowheads="1" noChangeShapeType="1" noTextEdit="1"/>
          </p:cNvSpPr>
          <p:nvPr/>
        </p:nvSpPr>
        <p:spPr bwMode="auto">
          <a:xfrm>
            <a:off x="609600" y="4191000"/>
            <a:ext cx="7239000" cy="685800"/>
          </a:xfrm>
          <a:prstGeom prst="rect">
            <a:avLst/>
          </a:prstGeom>
        </p:spPr>
        <p:txBody>
          <a:bodyPr wrap="none" fromWordArt="1">
            <a:prstTxWarp prst="textPlain">
              <a:avLst>
                <a:gd name="adj" fmla="val 50000"/>
              </a:avLst>
            </a:prstTxWarp>
          </a:bodyPr>
          <a:lstStyle/>
          <a:p>
            <a:pPr algn="ctr"/>
            <a:r>
              <a:rPr lang="vi-VN" sz="3600" b="1"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Arial"/>
                <a:cs typeface="Arial"/>
              </a:rPr>
              <a:t>TRUYỆN CỔ NƯỚC MÌNH </a:t>
            </a:r>
            <a:endParaRPr lang="en-US" sz="3600" b="1"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nodePh="1">
                                  <p:stCondLst>
                                    <p:cond delay="0"/>
                                  </p:stCondLst>
                                  <p:endCondLst>
                                    <p:cond evt="begin" delay="0">
                                      <p:tn val="5"/>
                                    </p:cond>
                                  </p:endCondLst>
                                  <p:childTnLst>
                                    <p:set>
                                      <p:cBhvr>
                                        <p:cTn id="6" dur="1" fill="hold">
                                          <p:stCondLst>
                                            <p:cond delay="0"/>
                                          </p:stCondLst>
                                        </p:cTn>
                                        <p:tgtEl>
                                          <p:spTgt spid="13319"/>
                                        </p:tgtEl>
                                        <p:attrNameLst>
                                          <p:attrName>style.visibility</p:attrName>
                                        </p:attrNameLst>
                                      </p:cBhvr>
                                      <p:to>
                                        <p:strVal val="visible"/>
                                      </p:to>
                                    </p:set>
                                    <p:animEffect transition="in" filter="wheel(4)">
                                      <p:cBhvr>
                                        <p:cTn id="7" dur="20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500" fill="hold"/>
                                        <p:tgtEl>
                                          <p:spTgt spid="13320"/>
                                        </p:tgtEl>
                                        <p:attrNameLst>
                                          <p:attrName>ppt_w</p:attrName>
                                        </p:attrNameLst>
                                      </p:cBhvr>
                                      <p:tavLst>
                                        <p:tav tm="0">
                                          <p:val>
                                            <p:fltVal val="0"/>
                                          </p:val>
                                        </p:tav>
                                        <p:tav tm="100000">
                                          <p:val>
                                            <p:strVal val="#ppt_w"/>
                                          </p:val>
                                        </p:tav>
                                      </p:tavLst>
                                    </p:anim>
                                    <p:anim calcmode="lin" valueType="num">
                                      <p:cBhvr>
                                        <p:cTn id="13" dur="500" fill="hold"/>
                                        <p:tgtEl>
                                          <p:spTgt spid="13320"/>
                                        </p:tgtEl>
                                        <p:attrNameLst>
                                          <p:attrName>ppt_h</p:attrName>
                                        </p:attrNameLst>
                                      </p:cBhvr>
                                      <p:tavLst>
                                        <p:tav tm="0">
                                          <p:val>
                                            <p:fltVal val="0"/>
                                          </p:val>
                                        </p:tav>
                                        <p:tav tm="100000">
                                          <p:val>
                                            <p:strVal val="#ppt_h"/>
                                          </p:val>
                                        </p:tav>
                                      </p:tavLst>
                                    </p:anim>
                                    <p:animEffect transition="in" filter="fade">
                                      <p:cBhvr>
                                        <p:cTn id="14" dur="500"/>
                                        <p:tgtEl>
                                          <p:spTgt spid="133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3321"/>
                                        </p:tgtEl>
                                        <p:attrNameLst>
                                          <p:attrName>style.visibility</p:attrName>
                                        </p:attrNameLst>
                                      </p:cBhvr>
                                      <p:to>
                                        <p:strVal val="visible"/>
                                      </p:to>
                                    </p:set>
                                    <p:anim to="" calcmode="lin" valueType="num">
                                      <p:cBhvr>
                                        <p:cTn id="19" dur="1" fill="hold"/>
                                        <p:tgtEl>
                                          <p:spTgt spid="13321"/>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3.33333E-6 3.38803E-6 L -0.75 -0.627 " pathEditMode="relative" rAng="0" ptsTypes="AA">
                                      <p:cBhvr>
                                        <p:cTn id="23" dur="2000" fill="hold"/>
                                        <p:tgtEl>
                                          <p:spTgt spid="13318"/>
                                        </p:tgtEl>
                                        <p:attrNameLst>
                                          <p:attrName>ppt_x</p:attrName>
                                          <p:attrName>ppt_y</p:attrName>
                                        </p:attrNameLst>
                                      </p:cBhvr>
                                      <p:rCtr x="-375" y="-314"/>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3317"/>
                                        </p:tgtEl>
                                        <p:attrNameLst>
                                          <p:attrName>style.visibility</p:attrName>
                                        </p:attrNameLst>
                                      </p:cBhvr>
                                      <p:to>
                                        <p:strVal val="visible"/>
                                      </p:to>
                                    </p:set>
                                    <p:anim calcmode="lin" valueType="num">
                                      <p:cBhvr>
                                        <p:cTn id="28" dur="5000" fill="hold"/>
                                        <p:tgtEl>
                                          <p:spTgt spid="13317"/>
                                        </p:tgtEl>
                                        <p:attrNameLst>
                                          <p:attrName>ppt_w</p:attrName>
                                        </p:attrNameLst>
                                      </p:cBhvr>
                                      <p:tavLst>
                                        <p:tav tm="0">
                                          <p:val>
                                            <p:fltVal val="0"/>
                                          </p:val>
                                        </p:tav>
                                        <p:tav tm="100000">
                                          <p:val>
                                            <p:strVal val="#ppt_w"/>
                                          </p:val>
                                        </p:tav>
                                      </p:tavLst>
                                    </p:anim>
                                    <p:anim calcmode="lin" valueType="num">
                                      <p:cBhvr>
                                        <p:cTn id="29" dur="5000" fill="hold"/>
                                        <p:tgtEl>
                                          <p:spTgt spid="13317"/>
                                        </p:tgtEl>
                                        <p:attrNameLst>
                                          <p:attrName>ppt_h</p:attrName>
                                        </p:attrNameLst>
                                      </p:cBhvr>
                                      <p:tavLst>
                                        <p:tav tm="0">
                                          <p:val>
                                            <p:fltVal val="0"/>
                                          </p:val>
                                        </p:tav>
                                        <p:tav tm="100000">
                                          <p:val>
                                            <p:strVal val="#ppt_h"/>
                                          </p:val>
                                        </p:tav>
                                      </p:tavLst>
                                    </p:anim>
                                    <p:animEffect transition="in" filter="fade">
                                      <p:cBhvr>
                                        <p:cTn id="30" dur="5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p:bldP spid="133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1905000"/>
            <a:ext cx="5257800" cy="708025"/>
          </a:xfrm>
          <a:prstGeom prst="rect">
            <a:avLst/>
          </a:prstGeom>
          <a:noFill/>
          <a:ln w="9525">
            <a:noFill/>
            <a:miter lim="800000"/>
            <a:headEnd/>
            <a:tailEnd/>
          </a:ln>
        </p:spPr>
        <p:txBody>
          <a:bodyPr>
            <a:spAutoFit/>
          </a:bodyPr>
          <a:lstStyle/>
          <a:p>
            <a:pPr eaLnBrk="1" hangingPunct="1">
              <a:spcBef>
                <a:spcPct val="50000"/>
              </a:spcBef>
            </a:pPr>
            <a:r>
              <a:rPr lang="en-US" sz="4000" b="1" u="sng">
                <a:solidFill>
                  <a:srgbClr val="800080"/>
                </a:solidFill>
                <a:cs typeface="Times New Roman" pitchFamily="18" charset="0"/>
              </a:rPr>
              <a:t>2.Tìm hiểu bài:</a:t>
            </a:r>
            <a:endParaRPr lang="en-US" sz="4000" b="1">
              <a:solidFill>
                <a:srgbClr val="800080"/>
              </a:solidFill>
              <a:cs typeface="Times New Roman" pitchFamily="18" charset="0"/>
            </a:endParaRPr>
          </a:p>
        </p:txBody>
      </p:sp>
      <p:sp>
        <p:nvSpPr>
          <p:cNvPr id="12291" name="Text Box 5"/>
          <p:cNvSpPr txBox="1">
            <a:spLocks noChangeArrowheads="1"/>
          </p:cNvSpPr>
          <p:nvPr/>
        </p:nvSpPr>
        <p:spPr bwMode="auto">
          <a:xfrm>
            <a:off x="1524000" y="762000"/>
            <a:ext cx="6629400" cy="769938"/>
          </a:xfrm>
          <a:prstGeom prst="rect">
            <a:avLst/>
          </a:prstGeom>
          <a:noFill/>
          <a:ln w="9525">
            <a:noFill/>
            <a:miter lim="800000"/>
            <a:headEnd/>
            <a:tailEnd/>
          </a:ln>
        </p:spPr>
        <p:txBody>
          <a:bodyPr>
            <a:spAutoFit/>
          </a:bodyPr>
          <a:lstStyle/>
          <a:p>
            <a:pPr algn="ctr" eaLnBrk="1" hangingPunct="1">
              <a:spcBef>
                <a:spcPct val="50000"/>
              </a:spcBef>
            </a:pPr>
            <a:r>
              <a:rPr lang="en-US" sz="4400" b="1">
                <a:solidFill>
                  <a:srgbClr val="CC0000"/>
                </a:solidFill>
                <a:cs typeface="Times New Roman" pitchFamily="18" charset="0"/>
              </a:rPr>
              <a:t>Truyện cổ nước mình</a:t>
            </a:r>
          </a:p>
        </p:txBody>
      </p:sp>
      <p:sp>
        <p:nvSpPr>
          <p:cNvPr id="25607" name="Text Box 7"/>
          <p:cNvSpPr txBox="1">
            <a:spLocks noChangeArrowheads="1"/>
          </p:cNvSpPr>
          <p:nvPr/>
        </p:nvSpPr>
        <p:spPr bwMode="auto">
          <a:xfrm>
            <a:off x="1447800" y="3048000"/>
            <a:ext cx="7239000" cy="1077913"/>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cs typeface="Times New Roman" pitchFamily="18" charset="0"/>
              </a:rPr>
              <a:t>N</a:t>
            </a:r>
            <a:r>
              <a:rPr lang="en-US" sz="3200">
                <a:solidFill>
                  <a:srgbClr val="FF0000"/>
                </a:solidFill>
                <a:cs typeface="Times New Roman" pitchFamily="18" charset="0"/>
              </a:rPr>
              <a:t>hững truyện cổ nào được nhắc đến trong bài thơ?</a:t>
            </a:r>
          </a:p>
        </p:txBody>
      </p:sp>
      <p:sp>
        <p:nvSpPr>
          <p:cNvPr id="25608" name="Text Box 8"/>
          <p:cNvSpPr txBox="1">
            <a:spLocks noChangeArrowheads="1"/>
          </p:cNvSpPr>
          <p:nvPr/>
        </p:nvSpPr>
        <p:spPr bwMode="auto">
          <a:xfrm>
            <a:off x="1295400" y="4343400"/>
            <a:ext cx="7315200" cy="584200"/>
          </a:xfrm>
          <a:prstGeom prst="rect">
            <a:avLst/>
          </a:prstGeom>
          <a:noFill/>
          <a:ln w="9525">
            <a:noFill/>
            <a:miter lim="800000"/>
            <a:headEnd/>
            <a:tailEnd/>
          </a:ln>
          <a:effectLst/>
        </p:spPr>
        <p:txBody>
          <a:bodyPr>
            <a:spAutoFit/>
          </a:bodyPr>
          <a:lstStyle/>
          <a:p>
            <a:pPr eaLnBrk="1" hangingPunct="1">
              <a:spcBef>
                <a:spcPct val="50000"/>
              </a:spcBef>
              <a:defRPr/>
            </a:pPr>
            <a:r>
              <a:rPr lang="en-US" sz="3200" i="1" dirty="0">
                <a:latin typeface="Arial"/>
                <a:cs typeface="Times New Roman" pitchFamily="18" charset="0"/>
              </a:rPr>
              <a:t>  </a:t>
            </a:r>
            <a:r>
              <a:rPr lang="en-US" sz="3200" i="1" dirty="0" err="1">
                <a:solidFill>
                  <a:schemeClr val="bg2">
                    <a:lumMod val="60000"/>
                    <a:lumOff val="40000"/>
                  </a:schemeClr>
                </a:solidFill>
                <a:latin typeface="Arial"/>
                <a:cs typeface="Times New Roman" pitchFamily="18" charset="0"/>
              </a:rPr>
              <a:t>Tấm</a:t>
            </a:r>
            <a:r>
              <a:rPr lang="en-US" sz="3200" i="1" dirty="0">
                <a:solidFill>
                  <a:schemeClr val="bg2">
                    <a:lumMod val="60000"/>
                    <a:lumOff val="40000"/>
                  </a:schemeClr>
                </a:solidFill>
                <a:latin typeface="Arial"/>
                <a:cs typeface="Times New Roman" pitchFamily="18" charset="0"/>
              </a:rPr>
              <a:t> </a:t>
            </a:r>
            <a:r>
              <a:rPr lang="en-US" sz="3200" i="1" dirty="0" err="1">
                <a:solidFill>
                  <a:schemeClr val="bg2">
                    <a:lumMod val="60000"/>
                    <a:lumOff val="40000"/>
                  </a:schemeClr>
                </a:solidFill>
                <a:latin typeface="Arial"/>
                <a:cs typeface="Times New Roman" pitchFamily="18" charset="0"/>
              </a:rPr>
              <a:t>Cám</a:t>
            </a:r>
            <a:r>
              <a:rPr lang="en-US" sz="3200" i="1" dirty="0">
                <a:solidFill>
                  <a:schemeClr val="bg2">
                    <a:lumMod val="60000"/>
                    <a:lumOff val="40000"/>
                  </a:schemeClr>
                </a:solidFill>
                <a:latin typeface="Arial"/>
                <a:cs typeface="Times New Roman" pitchFamily="18" charset="0"/>
              </a:rPr>
              <a:t> ; </a:t>
            </a:r>
            <a:r>
              <a:rPr lang="en-US" sz="3200" i="1" dirty="0" err="1">
                <a:solidFill>
                  <a:schemeClr val="bg2">
                    <a:lumMod val="60000"/>
                    <a:lumOff val="40000"/>
                  </a:schemeClr>
                </a:solidFill>
                <a:latin typeface="Arial"/>
                <a:cs typeface="Times New Roman" pitchFamily="18" charset="0"/>
              </a:rPr>
              <a:t>Đẽo</a:t>
            </a:r>
            <a:r>
              <a:rPr lang="en-US" sz="3200" i="1" dirty="0">
                <a:solidFill>
                  <a:schemeClr val="bg2">
                    <a:lumMod val="60000"/>
                    <a:lumOff val="40000"/>
                  </a:schemeClr>
                </a:solidFill>
                <a:latin typeface="Arial"/>
                <a:cs typeface="Times New Roman" pitchFamily="18" charset="0"/>
              </a:rPr>
              <a:t> </a:t>
            </a:r>
            <a:r>
              <a:rPr lang="en-US" sz="3200" i="1" dirty="0" err="1">
                <a:solidFill>
                  <a:schemeClr val="bg2">
                    <a:lumMod val="60000"/>
                    <a:lumOff val="40000"/>
                  </a:schemeClr>
                </a:solidFill>
                <a:latin typeface="Arial"/>
                <a:cs typeface="Times New Roman" pitchFamily="18" charset="0"/>
              </a:rPr>
              <a:t>cày</a:t>
            </a:r>
            <a:r>
              <a:rPr lang="en-US" sz="3200" i="1" dirty="0">
                <a:solidFill>
                  <a:schemeClr val="bg2">
                    <a:lumMod val="60000"/>
                    <a:lumOff val="40000"/>
                  </a:schemeClr>
                </a:solidFill>
                <a:latin typeface="Arial"/>
                <a:cs typeface="Times New Roman" pitchFamily="18" charset="0"/>
              </a:rPr>
              <a:t> </a:t>
            </a:r>
            <a:r>
              <a:rPr lang="en-US" sz="3200" i="1" dirty="0" err="1">
                <a:solidFill>
                  <a:schemeClr val="bg2">
                    <a:lumMod val="60000"/>
                    <a:lumOff val="40000"/>
                  </a:schemeClr>
                </a:solidFill>
                <a:latin typeface="Arial"/>
                <a:cs typeface="Times New Roman" pitchFamily="18" charset="0"/>
              </a:rPr>
              <a:t>giữa</a:t>
            </a:r>
            <a:r>
              <a:rPr lang="en-US" sz="3200" i="1" dirty="0">
                <a:solidFill>
                  <a:schemeClr val="bg2">
                    <a:lumMod val="60000"/>
                    <a:lumOff val="40000"/>
                  </a:schemeClr>
                </a:solidFill>
                <a:latin typeface="Arial"/>
                <a:cs typeface="Times New Roman" pitchFamily="18" charset="0"/>
              </a:rPr>
              <a:t> </a:t>
            </a:r>
            <a:r>
              <a:rPr lang="en-US" sz="3200" i="1" dirty="0" err="1">
                <a:solidFill>
                  <a:schemeClr val="bg2">
                    <a:lumMod val="60000"/>
                    <a:lumOff val="40000"/>
                  </a:schemeClr>
                </a:solidFill>
                <a:latin typeface="Arial"/>
                <a:cs typeface="Times New Roman" pitchFamily="18" charset="0"/>
              </a:rPr>
              <a:t>đường</a:t>
            </a:r>
            <a:endParaRPr lang="en-US" sz="3200" i="1" dirty="0">
              <a:solidFill>
                <a:schemeClr val="bg2">
                  <a:lumMod val="60000"/>
                  <a:lumOff val="40000"/>
                </a:schemeClr>
              </a:solidFill>
              <a:latin typeface="Arial"/>
              <a:cs typeface="Times New Roman" pitchFamily="18" charset="0"/>
            </a:endParaRPr>
          </a:p>
        </p:txBody>
      </p:sp>
      <p:pic>
        <p:nvPicPr>
          <p:cNvPr id="25609" name="Picture 9" descr="Cau hoi"/>
          <p:cNvPicPr>
            <a:picLocks noChangeAspect="1" noChangeArrowheads="1" noCrop="1"/>
          </p:cNvPicPr>
          <p:nvPr/>
        </p:nvPicPr>
        <p:blipFill>
          <a:blip r:embed="rId2"/>
          <a:srcRect/>
          <a:stretch>
            <a:fillRect/>
          </a:stretch>
        </p:blipFill>
        <p:spPr bwMode="auto">
          <a:xfrm>
            <a:off x="0" y="2819400"/>
            <a:ext cx="1081088" cy="946150"/>
          </a:xfrm>
          <a:prstGeom prst="rect">
            <a:avLst/>
          </a:prstGeom>
          <a:noFill/>
          <a:ln w="9525">
            <a:noFill/>
            <a:miter lim="800000"/>
            <a:headEnd/>
            <a:tailEnd/>
          </a:ln>
        </p:spPr>
      </p:pic>
      <p:pic>
        <p:nvPicPr>
          <p:cNvPr id="25610" name="Picture 10" descr="j0189204"/>
          <p:cNvPicPr>
            <a:picLocks noChangeAspect="1" noChangeArrowheads="1" noCrop="1"/>
          </p:cNvPicPr>
          <p:nvPr/>
        </p:nvPicPr>
        <p:blipFill>
          <a:blip r:embed="rId3"/>
          <a:srcRect/>
          <a:stretch>
            <a:fillRect/>
          </a:stretch>
        </p:blipFill>
        <p:spPr bwMode="auto">
          <a:xfrm>
            <a:off x="228600" y="4267200"/>
            <a:ext cx="762000" cy="709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800" decel="100000"/>
                                        <p:tgtEl>
                                          <p:spTgt spid="25607"/>
                                        </p:tgtEl>
                                      </p:cBhvr>
                                    </p:animEffect>
                                    <p:anim calcmode="lin" valueType="num">
                                      <p:cBhvr>
                                        <p:cTn id="8" dur="800" decel="100000" fill="hold"/>
                                        <p:tgtEl>
                                          <p:spTgt spid="25607"/>
                                        </p:tgtEl>
                                        <p:attrNameLst>
                                          <p:attrName>style.rotation</p:attrName>
                                        </p:attrNameLst>
                                      </p:cBhvr>
                                      <p:tavLst>
                                        <p:tav tm="0">
                                          <p:val>
                                            <p:fltVal val="-90"/>
                                          </p:val>
                                        </p:tav>
                                        <p:tav tm="100000">
                                          <p:val>
                                            <p:fltVal val="0"/>
                                          </p:val>
                                        </p:tav>
                                      </p:tavLst>
                                    </p:anim>
                                    <p:anim calcmode="lin" valueType="num">
                                      <p:cBhvr>
                                        <p:cTn id="9" dur="800" decel="100000" fill="hold"/>
                                        <p:tgtEl>
                                          <p:spTgt spid="25607"/>
                                        </p:tgtEl>
                                        <p:attrNameLst>
                                          <p:attrName>ppt_x</p:attrName>
                                        </p:attrNameLst>
                                      </p:cBhvr>
                                      <p:tavLst>
                                        <p:tav tm="0">
                                          <p:val>
                                            <p:strVal val="#ppt_x+0.4"/>
                                          </p:val>
                                        </p:tav>
                                        <p:tav tm="100000">
                                          <p:val>
                                            <p:strVal val="#ppt_x-0.05"/>
                                          </p:val>
                                        </p:tav>
                                      </p:tavLst>
                                    </p:anim>
                                    <p:anim calcmode="lin" valueType="num">
                                      <p:cBhvr>
                                        <p:cTn id="10" dur="800" decel="100000" fill="hold"/>
                                        <p:tgtEl>
                                          <p:spTgt spid="256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fade">
                                      <p:cBhvr>
                                        <p:cTn id="15" dur="800" decel="100000"/>
                                        <p:tgtEl>
                                          <p:spTgt spid="25609"/>
                                        </p:tgtEl>
                                      </p:cBhvr>
                                    </p:animEffect>
                                    <p:anim calcmode="lin" valueType="num">
                                      <p:cBhvr>
                                        <p:cTn id="16" dur="800" decel="100000" fill="hold"/>
                                        <p:tgtEl>
                                          <p:spTgt spid="25609"/>
                                        </p:tgtEl>
                                        <p:attrNameLst>
                                          <p:attrName>style.rotation</p:attrName>
                                        </p:attrNameLst>
                                      </p:cBhvr>
                                      <p:tavLst>
                                        <p:tav tm="0">
                                          <p:val>
                                            <p:fltVal val="-90"/>
                                          </p:val>
                                        </p:tav>
                                        <p:tav tm="100000">
                                          <p:val>
                                            <p:fltVal val="0"/>
                                          </p:val>
                                        </p:tav>
                                      </p:tavLst>
                                    </p:anim>
                                    <p:anim calcmode="lin" valueType="num">
                                      <p:cBhvr>
                                        <p:cTn id="17" dur="800" decel="100000" fill="hold"/>
                                        <p:tgtEl>
                                          <p:spTgt spid="25609"/>
                                        </p:tgtEl>
                                        <p:attrNameLst>
                                          <p:attrName>ppt_x</p:attrName>
                                        </p:attrNameLst>
                                      </p:cBhvr>
                                      <p:tavLst>
                                        <p:tav tm="0">
                                          <p:val>
                                            <p:strVal val="#ppt_x+0.4"/>
                                          </p:val>
                                        </p:tav>
                                        <p:tav tm="100000">
                                          <p:val>
                                            <p:strVal val="#ppt_x-0.05"/>
                                          </p:val>
                                        </p:tav>
                                      </p:tavLst>
                                    </p:anim>
                                    <p:anim calcmode="lin" valueType="num">
                                      <p:cBhvr>
                                        <p:cTn id="18" dur="800" decel="100000" fill="hold"/>
                                        <p:tgtEl>
                                          <p:spTgt spid="2560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560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5609"/>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25608"/>
                                        </p:tgtEl>
                                        <p:attrNameLst>
                                          <p:attrName>style.visibility</p:attrName>
                                        </p:attrNameLst>
                                      </p:cBhvr>
                                      <p:to>
                                        <p:strVal val="visible"/>
                                      </p:to>
                                    </p:set>
                                    <p:anim from="(-#ppt_w/2)" to="(#ppt_x)" calcmode="lin" valueType="num">
                                      <p:cBhvr>
                                        <p:cTn id="25" dur="600" fill="hold">
                                          <p:stCondLst>
                                            <p:cond delay="0"/>
                                          </p:stCondLst>
                                        </p:cTn>
                                        <p:tgtEl>
                                          <p:spTgt spid="25608"/>
                                        </p:tgtEl>
                                        <p:attrNameLst>
                                          <p:attrName>ppt_x</p:attrName>
                                        </p:attrNameLst>
                                      </p:cBhvr>
                                    </p:anim>
                                    <p:anim from="0" to="-1.0" calcmode="lin" valueType="num">
                                      <p:cBhvr>
                                        <p:cTn id="26" dur="200" decel="50000" autoRev="1" fill="hold">
                                          <p:stCondLst>
                                            <p:cond delay="600"/>
                                          </p:stCondLst>
                                        </p:cTn>
                                        <p:tgtEl>
                                          <p:spTgt spid="25608"/>
                                        </p:tgtEl>
                                        <p:attrNameLst>
                                          <p:attrName>xshear</p:attrName>
                                        </p:attrNameLst>
                                      </p:cBhvr>
                                    </p:anim>
                                    <p:animScale>
                                      <p:cBhvr>
                                        <p:cTn id="27" dur="200" decel="100000" autoRev="1" fill="hold">
                                          <p:stCondLst>
                                            <p:cond delay="600"/>
                                          </p:stCondLst>
                                        </p:cTn>
                                        <p:tgtEl>
                                          <p:spTgt spid="25608"/>
                                        </p:tgtEl>
                                      </p:cBhvr>
                                      <p:from x="100000" y="100000"/>
                                      <p:to x="80000" y="100000"/>
                                    </p:animScale>
                                    <p:anim by="(#ppt_h/3+#ppt_w*0.1)" calcmode="lin" valueType="num">
                                      <p:cBhvr additive="sum">
                                        <p:cTn id="28" dur="200" decel="100000" autoRev="1" fill="hold">
                                          <p:stCondLst>
                                            <p:cond delay="600"/>
                                          </p:stCondLst>
                                        </p:cTn>
                                        <p:tgtEl>
                                          <p:spTgt spid="25608"/>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5610"/>
                                        </p:tgtEl>
                                        <p:attrNameLst>
                                          <p:attrName>style.visibility</p:attrName>
                                        </p:attrNameLst>
                                      </p:cBhvr>
                                      <p:to>
                                        <p:strVal val="visible"/>
                                      </p:to>
                                    </p:set>
                                    <p:anim from="(-#ppt_w/2)" to="(#ppt_x)" calcmode="lin" valueType="num">
                                      <p:cBhvr>
                                        <p:cTn id="31" dur="600" fill="hold">
                                          <p:stCondLst>
                                            <p:cond delay="0"/>
                                          </p:stCondLst>
                                        </p:cTn>
                                        <p:tgtEl>
                                          <p:spTgt spid="25610"/>
                                        </p:tgtEl>
                                        <p:attrNameLst>
                                          <p:attrName>ppt_x</p:attrName>
                                        </p:attrNameLst>
                                      </p:cBhvr>
                                    </p:anim>
                                    <p:anim from="0" to="-1.0" calcmode="lin" valueType="num">
                                      <p:cBhvr>
                                        <p:cTn id="32" dur="200" decel="50000" autoRev="1" fill="hold">
                                          <p:stCondLst>
                                            <p:cond delay="600"/>
                                          </p:stCondLst>
                                        </p:cTn>
                                        <p:tgtEl>
                                          <p:spTgt spid="25610"/>
                                        </p:tgtEl>
                                        <p:attrNameLst>
                                          <p:attrName>xshear</p:attrName>
                                        </p:attrNameLst>
                                      </p:cBhvr>
                                    </p:anim>
                                    <p:animScale>
                                      <p:cBhvr>
                                        <p:cTn id="33" dur="200" decel="100000" autoRev="1" fill="hold">
                                          <p:stCondLst>
                                            <p:cond delay="600"/>
                                          </p:stCondLst>
                                        </p:cTn>
                                        <p:tgtEl>
                                          <p:spTgt spid="25610"/>
                                        </p:tgtEl>
                                      </p:cBhvr>
                                      <p:from x="100000" y="100000"/>
                                      <p:to x="80000" y="100000"/>
                                    </p:animScale>
                                    <p:anim by="(#ppt_h/3+#ppt_w*0.1)" calcmode="lin" valueType="num">
                                      <p:cBhvr additive="sum">
                                        <p:cTn id="34" dur="200" decel="100000" autoRev="1" fill="hold">
                                          <p:stCondLst>
                                            <p:cond delay="600"/>
                                          </p:stCondLst>
                                        </p:cTn>
                                        <p:tgtEl>
                                          <p:spTgt spid="256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spcBef>
                <a:spcPct val="50000"/>
              </a:spcBef>
            </a:pPr>
            <a:r>
              <a:rPr lang="en-US" b="1" smtClean="0">
                <a:solidFill>
                  <a:srgbClr val="CC0000"/>
                </a:solidFill>
                <a:cs typeface="Times New Roman" pitchFamily="18" charset="0"/>
              </a:rPr>
              <a:t>Truyện cổ nước mình</a:t>
            </a:r>
          </a:p>
        </p:txBody>
      </p:sp>
      <p:sp>
        <p:nvSpPr>
          <p:cNvPr id="13315" name="Content Placeholder 2"/>
          <p:cNvSpPr>
            <a:spLocks noGrp="1"/>
          </p:cNvSpPr>
          <p:nvPr>
            <p:ph idx="1"/>
          </p:nvPr>
        </p:nvSpPr>
        <p:spPr>
          <a:xfrm>
            <a:off x="457200" y="1981200"/>
            <a:ext cx="8229600" cy="838200"/>
          </a:xfrm>
        </p:spPr>
        <p:txBody>
          <a:bodyPr/>
          <a:lstStyle/>
          <a:p>
            <a:pPr eaLnBrk="1" hangingPunct="1">
              <a:buFont typeface="Wingdings" pitchFamily="2" charset="2"/>
              <a:buNone/>
            </a:pPr>
            <a:r>
              <a:rPr lang="en-US" sz="4000" b="1" u="sng" smtClean="0">
                <a:solidFill>
                  <a:srgbClr val="800080"/>
                </a:solidFill>
                <a:cs typeface="Times New Roman" pitchFamily="18" charset="0"/>
              </a:rPr>
              <a:t>2.Tìm hiểu bài:</a:t>
            </a:r>
            <a:endParaRPr lang="en-US" sz="4000" b="1" smtClean="0">
              <a:solidFill>
                <a:srgbClr val="800080"/>
              </a:solidFill>
              <a:cs typeface="Times New Roman" pitchFamily="18" charset="0"/>
            </a:endParaRPr>
          </a:p>
          <a:p>
            <a:pPr algn="ctr" eaLnBrk="1" hangingPunct="1"/>
            <a:endParaRPr lang="en-US" smtClean="0"/>
          </a:p>
        </p:txBody>
      </p:sp>
      <p:sp>
        <p:nvSpPr>
          <p:cNvPr id="4" name="Content Placeholder 2"/>
          <p:cNvSpPr txBox="1">
            <a:spLocks/>
          </p:cNvSpPr>
          <p:nvPr/>
        </p:nvSpPr>
        <p:spPr bwMode="auto">
          <a:xfrm>
            <a:off x="1371600" y="2743200"/>
            <a:ext cx="7239000" cy="1447800"/>
          </a:xfrm>
          <a:prstGeom prst="rect">
            <a:avLst/>
          </a:prstGeom>
          <a:noFill/>
          <a:ln w="9525">
            <a:noFill/>
            <a:miter lim="800000"/>
            <a:headEnd/>
            <a:tailEnd/>
          </a:ln>
          <a:effectLst/>
        </p:spPr>
        <p:txBody>
          <a:bodyPr/>
          <a:lstStyle/>
          <a:p>
            <a:pPr marL="800100" lvl="1" indent="-342900" eaLnBrk="1" hangingPunct="1">
              <a:spcBef>
                <a:spcPct val="20000"/>
              </a:spcBef>
              <a:buClr>
                <a:schemeClr val="bg2"/>
              </a:buClr>
              <a:buSzPct val="75000"/>
              <a:buFont typeface="Wingdings" pitchFamily="2" charset="2"/>
              <a:buChar char="n"/>
              <a:defRPr/>
            </a:pPr>
            <a:r>
              <a:rPr lang="en-US" sz="3200" kern="0" dirty="0" err="1">
                <a:solidFill>
                  <a:srgbClr val="FF0000"/>
                </a:solidFill>
                <a:latin typeface="Arial"/>
                <a:cs typeface="Times New Roman" pitchFamily="18" charset="0"/>
              </a:rPr>
              <a:t>Tìm</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thêm</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những</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truyện</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cổ</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khác</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thể</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hiện</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sự</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nhân</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hậu</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của</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người</a:t>
            </a:r>
            <a:r>
              <a:rPr lang="en-US" sz="3200" kern="0" dirty="0">
                <a:solidFill>
                  <a:srgbClr val="FF0000"/>
                </a:solidFill>
                <a:latin typeface="Arial"/>
                <a:cs typeface="Times New Roman" pitchFamily="18" charset="0"/>
              </a:rPr>
              <a:t> </a:t>
            </a:r>
            <a:r>
              <a:rPr lang="en-US" sz="3200" kern="0" dirty="0" err="1">
                <a:solidFill>
                  <a:srgbClr val="FF0000"/>
                </a:solidFill>
                <a:latin typeface="Arial"/>
                <a:cs typeface="Times New Roman" pitchFamily="18" charset="0"/>
              </a:rPr>
              <a:t>Việt</a:t>
            </a:r>
            <a:r>
              <a:rPr lang="en-US" sz="3200" kern="0" dirty="0">
                <a:solidFill>
                  <a:srgbClr val="FF0000"/>
                </a:solidFill>
                <a:latin typeface="Arial"/>
                <a:cs typeface="Times New Roman" pitchFamily="18" charset="0"/>
              </a:rPr>
              <a:t> Nam </a:t>
            </a:r>
            <a:r>
              <a:rPr lang="en-US" sz="3200" kern="0" dirty="0" err="1">
                <a:solidFill>
                  <a:srgbClr val="FF0000"/>
                </a:solidFill>
                <a:latin typeface="Arial"/>
                <a:cs typeface="Times New Roman" pitchFamily="18" charset="0"/>
              </a:rPr>
              <a:t>ta</a:t>
            </a:r>
            <a:r>
              <a:rPr lang="en-US" sz="3200" kern="0" dirty="0">
                <a:solidFill>
                  <a:srgbClr val="FF0000"/>
                </a:solidFill>
                <a:latin typeface="Arial"/>
                <a:cs typeface="Times New Roman" pitchFamily="18" charset="0"/>
              </a:rPr>
              <a:t>?</a:t>
            </a:r>
          </a:p>
        </p:txBody>
      </p:sp>
      <p:pic>
        <p:nvPicPr>
          <p:cNvPr id="5" name="Picture 9" descr="Cau hoi"/>
          <p:cNvPicPr>
            <a:picLocks noChangeAspect="1" noChangeArrowheads="1" noCrop="1"/>
          </p:cNvPicPr>
          <p:nvPr/>
        </p:nvPicPr>
        <p:blipFill>
          <a:blip r:embed="rId2"/>
          <a:srcRect/>
          <a:stretch>
            <a:fillRect/>
          </a:stretch>
        </p:blipFill>
        <p:spPr bwMode="auto">
          <a:xfrm>
            <a:off x="152400" y="2819400"/>
            <a:ext cx="1081088" cy="946150"/>
          </a:xfrm>
          <a:prstGeom prst="rect">
            <a:avLst/>
          </a:prstGeom>
          <a:noFill/>
          <a:ln w="9525">
            <a:noFill/>
            <a:miter lim="800000"/>
            <a:headEnd/>
            <a:tailEnd/>
          </a:ln>
        </p:spPr>
      </p:pic>
      <p:pic>
        <p:nvPicPr>
          <p:cNvPr id="6" name="Picture 10" descr="j0189204"/>
          <p:cNvPicPr>
            <a:picLocks noChangeAspect="1" noChangeArrowheads="1" noCrop="1"/>
          </p:cNvPicPr>
          <p:nvPr/>
        </p:nvPicPr>
        <p:blipFill>
          <a:blip r:embed="rId3"/>
          <a:srcRect/>
          <a:stretch>
            <a:fillRect/>
          </a:stretch>
        </p:blipFill>
        <p:spPr bwMode="auto">
          <a:xfrm>
            <a:off x="228600" y="4267200"/>
            <a:ext cx="762000" cy="709613"/>
          </a:xfrm>
          <a:prstGeom prst="rect">
            <a:avLst/>
          </a:prstGeom>
          <a:noFill/>
          <a:ln w="9525">
            <a:noFill/>
            <a:miter lim="800000"/>
            <a:headEnd/>
            <a:tailEnd/>
          </a:ln>
        </p:spPr>
      </p:pic>
      <p:sp>
        <p:nvSpPr>
          <p:cNvPr id="7" name="Content Placeholder 2"/>
          <p:cNvSpPr txBox="1">
            <a:spLocks/>
          </p:cNvSpPr>
          <p:nvPr/>
        </p:nvSpPr>
        <p:spPr bwMode="auto">
          <a:xfrm>
            <a:off x="1295400" y="4419600"/>
            <a:ext cx="7239000" cy="1219200"/>
          </a:xfrm>
          <a:prstGeom prst="rect">
            <a:avLst/>
          </a:prstGeom>
          <a:noFill/>
          <a:ln w="9525">
            <a:noFill/>
            <a:miter lim="800000"/>
            <a:headEnd/>
            <a:tailEnd/>
          </a:ln>
          <a:effectLst/>
        </p:spPr>
        <p:txBody>
          <a:bodyPr/>
          <a:lstStyle/>
          <a:p>
            <a:pPr marL="342900" indent="-342900" algn="ctr" eaLnBrk="1" hangingPunct="1">
              <a:spcBef>
                <a:spcPct val="20000"/>
              </a:spcBef>
              <a:buClr>
                <a:schemeClr val="bg2"/>
              </a:buClr>
              <a:buSzPct val="75000"/>
              <a:buFont typeface="Wingdings" pitchFamily="2" charset="2"/>
              <a:buChar char="n"/>
              <a:defRPr/>
            </a:pPr>
            <a:endParaRPr lang="en-US" sz="3200" kern="0" dirty="0">
              <a:latin typeface="Arial"/>
            </a:endParaRPr>
          </a:p>
        </p:txBody>
      </p:sp>
      <p:sp>
        <p:nvSpPr>
          <p:cNvPr id="8" name="Content Placeholder 2"/>
          <p:cNvSpPr txBox="1">
            <a:spLocks/>
          </p:cNvSpPr>
          <p:nvPr/>
        </p:nvSpPr>
        <p:spPr bwMode="auto">
          <a:xfrm>
            <a:off x="1295400" y="4191000"/>
            <a:ext cx="7696200" cy="1524000"/>
          </a:xfrm>
          <a:prstGeom prst="rect">
            <a:avLst/>
          </a:prstGeom>
          <a:noFill/>
          <a:ln w="9525">
            <a:noFill/>
            <a:miter lim="800000"/>
            <a:headEnd/>
            <a:tailEnd/>
          </a:ln>
          <a:effectLst/>
        </p:spPr>
        <p:txBody>
          <a:bodyPr/>
          <a:lstStyle/>
          <a:p>
            <a:pPr marL="800100" lvl="1" indent="-342900" eaLnBrk="1" hangingPunct="1">
              <a:spcBef>
                <a:spcPct val="20000"/>
              </a:spcBef>
              <a:buClr>
                <a:schemeClr val="bg2"/>
              </a:buClr>
              <a:buSzPct val="75000"/>
              <a:buFont typeface="Wingdings" pitchFamily="2" charset="2"/>
              <a:buChar char="n"/>
              <a:defRPr/>
            </a:pPr>
            <a:r>
              <a:rPr lang="en-US" sz="3000" i="1" kern="0" dirty="0" err="1">
                <a:solidFill>
                  <a:srgbClr val="0000FF"/>
                </a:solidFill>
                <a:latin typeface="Arial"/>
                <a:cs typeface="Times New Roman" pitchFamily="18" charset="0"/>
              </a:rPr>
              <a:t>Sự</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tích</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hồ</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Ba</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Bể</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Nàng</a:t>
            </a:r>
            <a:r>
              <a:rPr lang="en-US" sz="3000" i="1" kern="0" dirty="0">
                <a:solidFill>
                  <a:srgbClr val="0000FF"/>
                </a:solidFill>
                <a:latin typeface="Arial"/>
                <a:cs typeface="Times New Roman" pitchFamily="18" charset="0"/>
              </a:rPr>
              <a:t> t</a:t>
            </a:r>
            <a:r>
              <a:rPr lang="en-US" sz="3000" i="1" kern="0" dirty="0" err="1">
                <a:solidFill>
                  <a:srgbClr val="0000FF"/>
                </a:solidFill>
                <a:latin typeface="Arial"/>
                <a:cs typeface="Times New Roman" pitchFamily="18" charset="0"/>
              </a:rPr>
              <a:t>iên</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Ốc</a:t>
            </a:r>
            <a:r>
              <a:rPr lang="en-US" sz="3000" i="1" kern="0" dirty="0">
                <a:solidFill>
                  <a:srgbClr val="0000FF"/>
                </a:solidFill>
                <a:latin typeface="Arial"/>
                <a:cs typeface="Times New Roman" pitchFamily="18" charset="0"/>
              </a:rPr>
              <a:t>,</a:t>
            </a:r>
          </a:p>
          <a:p>
            <a:pPr marL="800100" lvl="1" indent="-342900" eaLnBrk="1" hangingPunct="1">
              <a:spcBef>
                <a:spcPct val="20000"/>
              </a:spcBef>
              <a:buClr>
                <a:schemeClr val="bg2"/>
              </a:buClr>
              <a:buSzPct val="75000"/>
              <a:defRPr/>
            </a:pP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Sọ</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Dừa,Sự</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tích</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quả</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dưa</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hấu</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Thạch</a:t>
            </a:r>
            <a:r>
              <a:rPr lang="en-US" sz="3000" i="1" kern="0" dirty="0">
                <a:solidFill>
                  <a:srgbClr val="0000FF"/>
                </a:solidFill>
                <a:latin typeface="Arial"/>
                <a:cs typeface="Times New Roman" pitchFamily="18" charset="0"/>
              </a:rPr>
              <a:t> </a:t>
            </a:r>
            <a:r>
              <a:rPr lang="en-US" sz="3000" i="1" kern="0" dirty="0" err="1">
                <a:solidFill>
                  <a:srgbClr val="0000FF"/>
                </a:solidFill>
                <a:latin typeface="Arial"/>
                <a:cs typeface="Times New Roman" pitchFamily="18" charset="0"/>
              </a:rPr>
              <a:t>Sanh</a:t>
            </a:r>
            <a:r>
              <a:rPr lang="en-US" sz="3000" i="1" kern="0" dirty="0">
                <a:solidFill>
                  <a:srgbClr val="0000FF"/>
                </a:solidFill>
                <a:latin typeface="Aria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4"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1905000"/>
            <a:ext cx="5257800" cy="708025"/>
          </a:xfrm>
          <a:prstGeom prst="rect">
            <a:avLst/>
          </a:prstGeom>
          <a:noFill/>
          <a:ln w="9525">
            <a:noFill/>
            <a:miter lim="800000"/>
            <a:headEnd/>
            <a:tailEnd/>
          </a:ln>
        </p:spPr>
        <p:txBody>
          <a:bodyPr>
            <a:spAutoFit/>
          </a:bodyPr>
          <a:lstStyle/>
          <a:p>
            <a:pPr eaLnBrk="1" hangingPunct="1">
              <a:spcBef>
                <a:spcPct val="50000"/>
              </a:spcBef>
            </a:pPr>
            <a:r>
              <a:rPr lang="en-US" sz="4000" b="1" u="sng">
                <a:solidFill>
                  <a:srgbClr val="800080"/>
                </a:solidFill>
                <a:cs typeface="Times New Roman" pitchFamily="18" charset="0"/>
              </a:rPr>
              <a:t>2.Tìm hiểu bài:</a:t>
            </a:r>
            <a:endParaRPr lang="en-US" sz="4000" b="1">
              <a:solidFill>
                <a:srgbClr val="800080"/>
              </a:solidFill>
              <a:cs typeface="Times New Roman" pitchFamily="18" charset="0"/>
            </a:endParaRPr>
          </a:p>
        </p:txBody>
      </p:sp>
      <p:sp>
        <p:nvSpPr>
          <p:cNvPr id="14339" name="Text Box 4"/>
          <p:cNvSpPr txBox="1">
            <a:spLocks noChangeArrowheads="1"/>
          </p:cNvSpPr>
          <p:nvPr/>
        </p:nvSpPr>
        <p:spPr bwMode="auto">
          <a:xfrm>
            <a:off x="1524000" y="762000"/>
            <a:ext cx="6629400" cy="769938"/>
          </a:xfrm>
          <a:prstGeom prst="rect">
            <a:avLst/>
          </a:prstGeom>
          <a:noFill/>
          <a:ln w="9525">
            <a:noFill/>
            <a:miter lim="800000"/>
            <a:headEnd/>
            <a:tailEnd/>
          </a:ln>
        </p:spPr>
        <p:txBody>
          <a:bodyPr>
            <a:spAutoFit/>
          </a:bodyPr>
          <a:lstStyle/>
          <a:p>
            <a:pPr algn="ctr" eaLnBrk="1" hangingPunct="1">
              <a:spcBef>
                <a:spcPct val="50000"/>
              </a:spcBef>
            </a:pPr>
            <a:r>
              <a:rPr lang="en-US" sz="4400" b="1">
                <a:solidFill>
                  <a:srgbClr val="CC0000"/>
                </a:solidFill>
                <a:cs typeface="Times New Roman" pitchFamily="18" charset="0"/>
              </a:rPr>
              <a:t>Truyện cổ nước mình</a:t>
            </a:r>
          </a:p>
        </p:txBody>
      </p:sp>
      <p:sp>
        <p:nvSpPr>
          <p:cNvPr id="46086" name="Text Box 6"/>
          <p:cNvSpPr txBox="1">
            <a:spLocks noChangeArrowheads="1"/>
          </p:cNvSpPr>
          <p:nvPr/>
        </p:nvSpPr>
        <p:spPr bwMode="auto">
          <a:xfrm>
            <a:off x="1219200" y="3048000"/>
            <a:ext cx="7467600" cy="1077913"/>
          </a:xfrm>
          <a:prstGeom prst="rect">
            <a:avLst/>
          </a:prstGeom>
          <a:noFill/>
          <a:ln w="9525">
            <a:noFill/>
            <a:miter lim="800000"/>
            <a:headEnd/>
            <a:tailEnd/>
          </a:ln>
        </p:spPr>
        <p:txBody>
          <a:bodyPr>
            <a:spAutoFit/>
          </a:bodyPr>
          <a:lstStyle/>
          <a:p>
            <a:pPr eaLnBrk="1" hangingPunct="1">
              <a:spcBef>
                <a:spcPct val="50000"/>
              </a:spcBef>
            </a:pPr>
            <a:r>
              <a:rPr lang="en-US" sz="3200">
                <a:solidFill>
                  <a:srgbClr val="FF0000"/>
                </a:solidFill>
                <a:cs typeface="Times New Roman" pitchFamily="18" charset="0"/>
              </a:rPr>
              <a:t>Em hiểu hai câu thơ cuối của bài như thế nào?</a:t>
            </a:r>
          </a:p>
        </p:txBody>
      </p:sp>
      <p:sp>
        <p:nvSpPr>
          <p:cNvPr id="46087" name="Text Box 7"/>
          <p:cNvSpPr txBox="1">
            <a:spLocks noChangeArrowheads="1"/>
          </p:cNvSpPr>
          <p:nvPr/>
        </p:nvSpPr>
        <p:spPr bwMode="auto">
          <a:xfrm>
            <a:off x="1219200" y="4114800"/>
            <a:ext cx="7315200" cy="1816100"/>
          </a:xfrm>
          <a:prstGeom prst="rect">
            <a:avLst/>
          </a:prstGeom>
          <a:noFill/>
          <a:ln w="9525">
            <a:noFill/>
            <a:miter lim="800000"/>
            <a:headEnd/>
            <a:tailEnd/>
          </a:ln>
        </p:spPr>
        <p:txBody>
          <a:bodyPr>
            <a:spAutoFit/>
          </a:bodyPr>
          <a:lstStyle/>
          <a:p>
            <a:pPr eaLnBrk="1" hangingPunct="1">
              <a:spcBef>
                <a:spcPct val="50000"/>
              </a:spcBef>
            </a:pPr>
            <a:r>
              <a:rPr lang="en-US" sz="2800" i="1">
                <a:solidFill>
                  <a:srgbClr val="0000FF"/>
                </a:solidFill>
                <a:cs typeface="Times New Roman" pitchFamily="18" charset="0"/>
              </a:rPr>
              <a:t>Truyện cổ là lời dạy của cha ông đối với đời sau. Qua những câu chuyện cổ, cha ông dạy con cháu cần sống nhân hậu, độ lượng, công bằng, chăm chỉ,…</a:t>
            </a:r>
            <a:endParaRPr lang="en-US" sz="2800" i="1">
              <a:solidFill>
                <a:srgbClr val="0000FF"/>
              </a:solidFill>
            </a:endParaRPr>
          </a:p>
        </p:txBody>
      </p:sp>
      <p:pic>
        <p:nvPicPr>
          <p:cNvPr id="46088" name="Picture 8" descr="Cau hoi"/>
          <p:cNvPicPr>
            <a:picLocks noChangeAspect="1" noChangeArrowheads="1" noCrop="1"/>
          </p:cNvPicPr>
          <p:nvPr/>
        </p:nvPicPr>
        <p:blipFill>
          <a:blip r:embed="rId2"/>
          <a:srcRect/>
          <a:stretch>
            <a:fillRect/>
          </a:stretch>
        </p:blipFill>
        <p:spPr bwMode="auto">
          <a:xfrm>
            <a:off x="0" y="2819400"/>
            <a:ext cx="1081088" cy="946150"/>
          </a:xfrm>
          <a:prstGeom prst="rect">
            <a:avLst/>
          </a:prstGeom>
          <a:noFill/>
          <a:ln w="9525">
            <a:noFill/>
            <a:miter lim="800000"/>
            <a:headEnd/>
            <a:tailEnd/>
          </a:ln>
        </p:spPr>
      </p:pic>
      <p:pic>
        <p:nvPicPr>
          <p:cNvPr id="46089" name="Picture 9" descr="j0189204"/>
          <p:cNvPicPr>
            <a:picLocks noChangeAspect="1" noChangeArrowheads="1" noCrop="1"/>
          </p:cNvPicPr>
          <p:nvPr/>
        </p:nvPicPr>
        <p:blipFill>
          <a:blip r:embed="rId3"/>
          <a:srcRect/>
          <a:stretch>
            <a:fillRect/>
          </a:stretch>
        </p:blipFill>
        <p:spPr bwMode="auto">
          <a:xfrm>
            <a:off x="304800" y="3886200"/>
            <a:ext cx="762000" cy="709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770" decel="100000"/>
                                        <p:tgtEl>
                                          <p:spTgt spid="46086"/>
                                        </p:tgtEl>
                                      </p:cBhvr>
                                    </p:animEffect>
                                    <p:animScale>
                                      <p:cBhvr>
                                        <p:cTn id="8" dur="770" decel="100000"/>
                                        <p:tgtEl>
                                          <p:spTgt spid="46086"/>
                                        </p:tgtEl>
                                      </p:cBhvr>
                                      <p:from x="10000" y="10000"/>
                                      <p:to x="200000" y="450000"/>
                                    </p:animScale>
                                    <p:animScale>
                                      <p:cBhvr>
                                        <p:cTn id="9" dur="1230" accel="100000" fill="hold">
                                          <p:stCondLst>
                                            <p:cond delay="770"/>
                                          </p:stCondLst>
                                        </p:cTn>
                                        <p:tgtEl>
                                          <p:spTgt spid="46086"/>
                                        </p:tgtEl>
                                      </p:cBhvr>
                                      <p:from x="200000" y="450000"/>
                                      <p:to x="100000" y="100000"/>
                                    </p:animScale>
                                    <p:set>
                                      <p:cBhvr>
                                        <p:cTn id="10" dur="770" fill="hold"/>
                                        <p:tgtEl>
                                          <p:spTgt spid="46086"/>
                                        </p:tgtEl>
                                        <p:attrNameLst>
                                          <p:attrName>ppt_x</p:attrName>
                                        </p:attrNameLst>
                                      </p:cBhvr>
                                      <p:to>
                                        <p:strVal val="(0.5)"/>
                                      </p:to>
                                    </p:set>
                                    <p:anim from="(0.5)" to="(#ppt_x)" calcmode="lin" valueType="num">
                                      <p:cBhvr>
                                        <p:cTn id="11" dur="1230" accel="100000" fill="hold">
                                          <p:stCondLst>
                                            <p:cond delay="770"/>
                                          </p:stCondLst>
                                        </p:cTn>
                                        <p:tgtEl>
                                          <p:spTgt spid="46086"/>
                                        </p:tgtEl>
                                        <p:attrNameLst>
                                          <p:attrName>ppt_x</p:attrName>
                                        </p:attrNameLst>
                                      </p:cBhvr>
                                    </p:anim>
                                    <p:set>
                                      <p:cBhvr>
                                        <p:cTn id="12" dur="770" fill="hold"/>
                                        <p:tgtEl>
                                          <p:spTgt spid="46086"/>
                                        </p:tgtEl>
                                        <p:attrNameLst>
                                          <p:attrName>ppt_y</p:attrName>
                                        </p:attrNameLst>
                                      </p:cBhvr>
                                      <p:to>
                                        <p:strVal val="(#ppt_y+0.4)"/>
                                      </p:to>
                                    </p:set>
                                    <p:anim from="(#ppt_y+0.4)" to="(#ppt_y)" calcmode="lin" valueType="num">
                                      <p:cBhvr>
                                        <p:cTn id="13" dur="1230" accel="100000" fill="hold">
                                          <p:stCondLst>
                                            <p:cond delay="770"/>
                                          </p:stCondLst>
                                        </p:cTn>
                                        <p:tgtEl>
                                          <p:spTgt spid="4608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46088"/>
                                        </p:tgtEl>
                                        <p:attrNameLst>
                                          <p:attrName>style.visibility</p:attrName>
                                        </p:attrNameLst>
                                      </p:cBhvr>
                                      <p:to>
                                        <p:strVal val="visible"/>
                                      </p:to>
                                    </p:set>
                                    <p:animEffect transition="in" filter="fade">
                                      <p:cBhvr>
                                        <p:cTn id="16" dur="770" decel="100000"/>
                                        <p:tgtEl>
                                          <p:spTgt spid="46088"/>
                                        </p:tgtEl>
                                      </p:cBhvr>
                                    </p:animEffect>
                                    <p:animScale>
                                      <p:cBhvr>
                                        <p:cTn id="17" dur="770" decel="100000"/>
                                        <p:tgtEl>
                                          <p:spTgt spid="46088"/>
                                        </p:tgtEl>
                                      </p:cBhvr>
                                      <p:from x="10000" y="10000"/>
                                      <p:to x="200000" y="450000"/>
                                    </p:animScale>
                                    <p:animScale>
                                      <p:cBhvr>
                                        <p:cTn id="18" dur="1230" accel="100000" fill="hold">
                                          <p:stCondLst>
                                            <p:cond delay="770"/>
                                          </p:stCondLst>
                                        </p:cTn>
                                        <p:tgtEl>
                                          <p:spTgt spid="46088"/>
                                        </p:tgtEl>
                                      </p:cBhvr>
                                      <p:from x="200000" y="450000"/>
                                      <p:to x="100000" y="100000"/>
                                    </p:animScale>
                                    <p:set>
                                      <p:cBhvr>
                                        <p:cTn id="19" dur="770" fill="hold"/>
                                        <p:tgtEl>
                                          <p:spTgt spid="46088"/>
                                        </p:tgtEl>
                                        <p:attrNameLst>
                                          <p:attrName>ppt_x</p:attrName>
                                        </p:attrNameLst>
                                      </p:cBhvr>
                                      <p:to>
                                        <p:strVal val="(0.5)"/>
                                      </p:to>
                                    </p:set>
                                    <p:anim from="(0.5)" to="(#ppt_x)" calcmode="lin" valueType="num">
                                      <p:cBhvr>
                                        <p:cTn id="20" dur="1230" accel="100000" fill="hold">
                                          <p:stCondLst>
                                            <p:cond delay="770"/>
                                          </p:stCondLst>
                                        </p:cTn>
                                        <p:tgtEl>
                                          <p:spTgt spid="46088"/>
                                        </p:tgtEl>
                                        <p:attrNameLst>
                                          <p:attrName>ppt_x</p:attrName>
                                        </p:attrNameLst>
                                      </p:cBhvr>
                                    </p:anim>
                                    <p:set>
                                      <p:cBhvr>
                                        <p:cTn id="21" dur="770" fill="hold"/>
                                        <p:tgtEl>
                                          <p:spTgt spid="46088"/>
                                        </p:tgtEl>
                                        <p:attrNameLst>
                                          <p:attrName>ppt_y</p:attrName>
                                        </p:attrNameLst>
                                      </p:cBhvr>
                                      <p:to>
                                        <p:strVal val="(#ppt_y+0.4)"/>
                                      </p:to>
                                    </p:set>
                                    <p:anim from="(#ppt_y+0.4)" to="(#ppt_y)" calcmode="lin" valueType="num">
                                      <p:cBhvr>
                                        <p:cTn id="22" dur="1230" accel="100000" fill="hold">
                                          <p:stCondLst>
                                            <p:cond delay="770"/>
                                          </p:stCondLst>
                                        </p:cTn>
                                        <p:tgtEl>
                                          <p:spTgt spid="46088"/>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6087"/>
                                        </p:tgtEl>
                                        <p:attrNameLst>
                                          <p:attrName>style.visibility</p:attrName>
                                        </p:attrNameLst>
                                      </p:cBhvr>
                                      <p:to>
                                        <p:strVal val="visible"/>
                                      </p:to>
                                    </p:set>
                                    <p:anim calcmode="lin" valueType="num">
                                      <p:cBhvr>
                                        <p:cTn id="27" dur="500" fill="hold"/>
                                        <p:tgtEl>
                                          <p:spTgt spid="46087"/>
                                        </p:tgtEl>
                                        <p:attrNameLst>
                                          <p:attrName>ppt_w</p:attrName>
                                        </p:attrNameLst>
                                      </p:cBhvr>
                                      <p:tavLst>
                                        <p:tav tm="0">
                                          <p:val>
                                            <p:fltVal val="0"/>
                                          </p:val>
                                        </p:tav>
                                        <p:tav tm="100000">
                                          <p:val>
                                            <p:strVal val="#ppt_w"/>
                                          </p:val>
                                        </p:tav>
                                      </p:tavLst>
                                    </p:anim>
                                    <p:anim calcmode="lin" valueType="num">
                                      <p:cBhvr>
                                        <p:cTn id="28" dur="500" fill="hold"/>
                                        <p:tgtEl>
                                          <p:spTgt spid="4608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6089"/>
                                        </p:tgtEl>
                                        <p:attrNameLst>
                                          <p:attrName>style.visibility</p:attrName>
                                        </p:attrNameLst>
                                      </p:cBhvr>
                                      <p:to>
                                        <p:strVal val="visible"/>
                                      </p:to>
                                    </p:set>
                                    <p:anim calcmode="lin" valueType="num">
                                      <p:cBhvr>
                                        <p:cTn id="31" dur="500" fill="hold"/>
                                        <p:tgtEl>
                                          <p:spTgt spid="46089"/>
                                        </p:tgtEl>
                                        <p:attrNameLst>
                                          <p:attrName>ppt_w</p:attrName>
                                        </p:attrNameLst>
                                      </p:cBhvr>
                                      <p:tavLst>
                                        <p:tav tm="0">
                                          <p:val>
                                            <p:fltVal val="0"/>
                                          </p:val>
                                        </p:tav>
                                        <p:tav tm="100000">
                                          <p:val>
                                            <p:strVal val="#ppt_w"/>
                                          </p:val>
                                        </p:tav>
                                      </p:tavLst>
                                    </p:anim>
                                    <p:anim calcmode="lin" valueType="num">
                                      <p:cBhvr>
                                        <p:cTn id="32" dur="500" fill="hold"/>
                                        <p:tgtEl>
                                          <p:spTgt spid="460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1295400"/>
            <a:ext cx="7924800" cy="646113"/>
          </a:xfrm>
          <a:prstGeom prst="rect">
            <a:avLst/>
          </a:prstGeom>
          <a:noFill/>
          <a:ln w="9525">
            <a:noFill/>
            <a:miter lim="800000"/>
            <a:headEnd/>
            <a:tailEnd/>
          </a:ln>
        </p:spPr>
        <p:txBody>
          <a:bodyPr>
            <a:spAutoFit/>
          </a:bodyPr>
          <a:lstStyle/>
          <a:p>
            <a:pPr eaLnBrk="1" hangingPunct="1">
              <a:spcBef>
                <a:spcPct val="50000"/>
              </a:spcBef>
            </a:pPr>
            <a:r>
              <a:rPr lang="en-US" sz="3600" b="1" u="sng">
                <a:solidFill>
                  <a:srgbClr val="800080"/>
                </a:solidFill>
                <a:cs typeface="Times New Roman" pitchFamily="18" charset="0"/>
              </a:rPr>
              <a:t>3. Hướng dẫn đọc diễn cảm</a:t>
            </a:r>
            <a:endParaRPr lang="en-US" sz="3600" b="1">
              <a:solidFill>
                <a:srgbClr val="800080"/>
              </a:solidFill>
              <a:cs typeface="Times New Roman" pitchFamily="18" charset="0"/>
            </a:endParaRPr>
          </a:p>
        </p:txBody>
      </p:sp>
      <p:sp>
        <p:nvSpPr>
          <p:cNvPr id="15363" name="Text Box 5"/>
          <p:cNvSpPr txBox="1">
            <a:spLocks noChangeArrowheads="1"/>
          </p:cNvSpPr>
          <p:nvPr/>
        </p:nvSpPr>
        <p:spPr bwMode="auto">
          <a:xfrm>
            <a:off x="1676400" y="457200"/>
            <a:ext cx="6629400" cy="708025"/>
          </a:xfrm>
          <a:prstGeom prst="rect">
            <a:avLst/>
          </a:prstGeom>
          <a:noFill/>
          <a:ln w="9525">
            <a:noFill/>
            <a:miter lim="800000"/>
            <a:headEnd/>
            <a:tailEnd/>
          </a:ln>
        </p:spPr>
        <p:txBody>
          <a:bodyPr>
            <a:spAutoFit/>
          </a:bodyPr>
          <a:lstStyle/>
          <a:p>
            <a:pPr algn="ctr" eaLnBrk="1" hangingPunct="1">
              <a:spcBef>
                <a:spcPct val="50000"/>
              </a:spcBef>
            </a:pPr>
            <a:r>
              <a:rPr lang="en-US" sz="4000" b="1">
                <a:solidFill>
                  <a:srgbClr val="CC0000"/>
                </a:solidFill>
                <a:cs typeface="Times New Roman" pitchFamily="18" charset="0"/>
              </a:rPr>
              <a:t>Truyện cổ nước mình</a:t>
            </a:r>
          </a:p>
        </p:txBody>
      </p:sp>
      <p:sp>
        <p:nvSpPr>
          <p:cNvPr id="29707" name="Text Box 11"/>
          <p:cNvSpPr txBox="1">
            <a:spLocks noChangeArrowheads="1"/>
          </p:cNvSpPr>
          <p:nvPr/>
        </p:nvSpPr>
        <p:spPr bwMode="auto">
          <a:xfrm>
            <a:off x="1219200" y="1981200"/>
            <a:ext cx="5867400" cy="7202488"/>
          </a:xfrm>
          <a:prstGeom prst="rect">
            <a:avLst/>
          </a:prstGeom>
          <a:noFill/>
          <a:ln w="9525">
            <a:noFill/>
            <a:miter lim="800000"/>
            <a:headEnd/>
            <a:tailEnd/>
          </a:ln>
        </p:spPr>
        <p:txBody>
          <a:bodyPr>
            <a:spAutoFit/>
          </a:bodyPr>
          <a:lstStyle/>
          <a:p>
            <a:pPr algn="ctr" eaLnBrk="1" hangingPunct="1">
              <a:spcBef>
                <a:spcPct val="50000"/>
              </a:spcBef>
            </a:pPr>
            <a:r>
              <a:rPr lang="en-US" sz="2400">
                <a:cs typeface="Times New Roman" pitchFamily="18" charset="0"/>
              </a:rPr>
              <a:t>       </a:t>
            </a:r>
            <a:r>
              <a:rPr lang="en-US" sz="2000">
                <a:cs typeface="Times New Roman" pitchFamily="18" charset="0"/>
              </a:rPr>
              <a:t>Tôi yêu truyện cổ nước tôi</a:t>
            </a:r>
          </a:p>
          <a:p>
            <a:pPr algn="ctr" eaLnBrk="1" hangingPunct="1">
              <a:spcBef>
                <a:spcPct val="50000"/>
              </a:spcBef>
            </a:pPr>
            <a:r>
              <a:rPr lang="en-US" sz="2000">
                <a:cs typeface="Times New Roman" pitchFamily="18" charset="0"/>
              </a:rPr>
              <a:t>Vừa nhân hậu/ lại tuyệt vời sâu xa</a:t>
            </a:r>
          </a:p>
          <a:p>
            <a:pPr algn="ctr" eaLnBrk="1" hangingPunct="1">
              <a:spcBef>
                <a:spcPct val="50000"/>
              </a:spcBef>
            </a:pPr>
            <a:r>
              <a:rPr lang="en-US" sz="2000">
                <a:cs typeface="Times New Roman" pitchFamily="18" charset="0"/>
              </a:rPr>
              <a:t>       Thương người/ rồi mới thương ta</a:t>
            </a:r>
          </a:p>
          <a:p>
            <a:pPr algn="ctr" eaLnBrk="1" hangingPunct="1">
              <a:spcBef>
                <a:spcPct val="50000"/>
              </a:spcBef>
            </a:pPr>
            <a:r>
              <a:rPr lang="en-US" sz="2000">
                <a:cs typeface="Times New Roman" pitchFamily="18" charset="0"/>
              </a:rPr>
              <a:t>Yêu nhau/ dù mấy cách xa cũng tìm</a:t>
            </a:r>
          </a:p>
          <a:p>
            <a:pPr algn="ctr" eaLnBrk="1" hangingPunct="1">
              <a:spcBef>
                <a:spcPct val="50000"/>
              </a:spcBef>
            </a:pPr>
            <a:r>
              <a:rPr lang="en-US" sz="2000">
                <a:cs typeface="Times New Roman" pitchFamily="18" charset="0"/>
              </a:rPr>
              <a:t>       Ở hiền/ thì lại gặp hiền/</a:t>
            </a:r>
          </a:p>
          <a:p>
            <a:pPr algn="ctr" eaLnBrk="1" hangingPunct="1">
              <a:spcBef>
                <a:spcPct val="50000"/>
              </a:spcBef>
            </a:pPr>
            <a:r>
              <a:rPr lang="en-US" sz="2000">
                <a:cs typeface="Times New Roman" pitchFamily="18" charset="0"/>
              </a:rPr>
              <a:t>Người ngay/ thì được phật,/ tiên độ trì.</a:t>
            </a:r>
          </a:p>
          <a:p>
            <a:pPr algn="ctr" eaLnBrk="1" hangingPunct="1">
              <a:spcBef>
                <a:spcPct val="50000"/>
              </a:spcBef>
            </a:pPr>
            <a:r>
              <a:rPr lang="en-US" sz="2000">
                <a:cs typeface="Times New Roman" pitchFamily="18" charset="0"/>
              </a:rPr>
              <a:t>       Mang theo truyện cổ/ tôi đi/</a:t>
            </a:r>
          </a:p>
          <a:p>
            <a:pPr algn="ctr" eaLnBrk="1" hangingPunct="1">
              <a:spcBef>
                <a:spcPct val="50000"/>
              </a:spcBef>
            </a:pPr>
            <a:r>
              <a:rPr lang="en-US" sz="2000">
                <a:cs typeface="Times New Roman" pitchFamily="18" charset="0"/>
              </a:rPr>
              <a:t>Nghe trong cuộc sống thầm thì tiếng xưa</a:t>
            </a:r>
          </a:p>
          <a:p>
            <a:pPr algn="ctr" eaLnBrk="1" hangingPunct="1">
              <a:spcBef>
                <a:spcPct val="50000"/>
              </a:spcBef>
            </a:pPr>
            <a:r>
              <a:rPr lang="en-US" sz="2000">
                <a:cs typeface="Times New Roman" pitchFamily="18" charset="0"/>
              </a:rPr>
              <a:t>       Vàng cơn nắng,/ trắng cơn mưa</a:t>
            </a:r>
          </a:p>
          <a:p>
            <a:pPr algn="ctr" eaLnBrk="1" hangingPunct="1">
              <a:spcBef>
                <a:spcPct val="50000"/>
              </a:spcBef>
            </a:pPr>
            <a:r>
              <a:rPr lang="en-US" sz="2000">
                <a:cs typeface="Times New Roman" pitchFamily="18" charset="0"/>
              </a:rPr>
              <a:t>Con sông chảy/ có rặng dừa nghiêng soi.</a:t>
            </a:r>
          </a:p>
          <a:p>
            <a:pPr eaLnBrk="1" hangingPunct="1">
              <a:spcBef>
                <a:spcPct val="50000"/>
              </a:spcBef>
            </a:pPr>
            <a:endParaRPr lang="en-US" sz="2000">
              <a:cs typeface="Times New Roman" pitchFamily="18" charset="0"/>
            </a:endParaRPr>
          </a:p>
          <a:p>
            <a:pPr eaLnBrk="1" hangingPunct="1">
              <a:spcBef>
                <a:spcPct val="50000"/>
              </a:spcBef>
            </a:pPr>
            <a:endParaRPr lang="en-US" sz="2000">
              <a:cs typeface="Times New Roman" pitchFamily="18" charset="0"/>
            </a:endParaRPr>
          </a:p>
          <a:p>
            <a:pPr eaLnBrk="1" hangingPunct="1">
              <a:spcBef>
                <a:spcPct val="50000"/>
              </a:spcBef>
            </a:pPr>
            <a:endParaRPr lang="en-US" sz="2400">
              <a:cs typeface="Times New Roman" pitchFamily="18" charset="0"/>
            </a:endParaRPr>
          </a:p>
          <a:p>
            <a:pPr eaLnBrk="1" hangingPunct="1">
              <a:spcBef>
                <a:spcPct val="50000"/>
              </a:spcBef>
            </a:pPr>
            <a:endParaRPr lang="en-US" sz="2400">
              <a:cs typeface="Times New Roman" pitchFamily="18" charset="0"/>
            </a:endParaRPr>
          </a:p>
          <a:p>
            <a:pPr eaLnBrk="1" hangingPunct="1">
              <a:spcBef>
                <a:spcPct val="50000"/>
              </a:spcBef>
            </a:pPr>
            <a:endParaRPr lang="en-US" sz="2400">
              <a:solidFill>
                <a:srgbClr val="0000FF"/>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7"/>
                                        </p:tgtEl>
                                        <p:attrNameLst>
                                          <p:attrName>style.visibility</p:attrName>
                                        </p:attrNameLst>
                                      </p:cBhvr>
                                      <p:to>
                                        <p:strVal val="visible"/>
                                      </p:to>
                                    </p:set>
                                    <p:anim calcmode="discrete" valueType="clr">
                                      <p:cBhvr override="childStyle">
                                        <p:cTn id="7" dur="80"/>
                                        <p:tgtEl>
                                          <p:spTgt spid="297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7"/>
                                        </p:tgtEl>
                                        <p:attrNameLst>
                                          <p:attrName>fillcolor</p:attrName>
                                        </p:attrNameLst>
                                      </p:cBhvr>
                                      <p:tavLst>
                                        <p:tav tm="0">
                                          <p:val>
                                            <p:clrVal>
                                              <a:schemeClr val="accent2"/>
                                            </p:clrVal>
                                          </p:val>
                                        </p:tav>
                                        <p:tav tm="50000">
                                          <p:val>
                                            <p:clrVal>
                                              <a:schemeClr val="hlink"/>
                                            </p:clrVal>
                                          </p:val>
                                        </p:tav>
                                      </p:tavLst>
                                    </p:anim>
                                    <p:set>
                                      <p:cBhvr>
                                        <p:cTn id="9" dur="80"/>
                                        <p:tgtEl>
                                          <p:spTgt spid="297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b="1" smtClean="0">
                <a:solidFill>
                  <a:srgbClr val="CC0000"/>
                </a:solidFill>
                <a:cs typeface="Times New Roman" pitchFamily="18" charset="0"/>
              </a:rPr>
              <a:t>Truyện cổ nước mình</a:t>
            </a:r>
            <a:br>
              <a:rPr lang="en-US" b="1" smtClean="0">
                <a:solidFill>
                  <a:srgbClr val="CC0000"/>
                </a:solidFill>
                <a:cs typeface="Times New Roman" pitchFamily="18" charset="0"/>
              </a:rPr>
            </a:br>
            <a:endParaRPr lang="en-US" smtClean="0"/>
          </a:p>
        </p:txBody>
      </p:sp>
      <p:sp>
        <p:nvSpPr>
          <p:cNvPr id="16387" name="Content Placeholder 2"/>
          <p:cNvSpPr>
            <a:spLocks noGrp="1"/>
          </p:cNvSpPr>
          <p:nvPr>
            <p:ph idx="1"/>
          </p:nvPr>
        </p:nvSpPr>
        <p:spPr/>
        <p:txBody>
          <a:bodyPr/>
          <a:lstStyle/>
          <a:p>
            <a:pPr eaLnBrk="1" hangingPunct="1"/>
            <a:r>
              <a:rPr lang="en-US" b="1" u="sng" smtClean="0">
                <a:solidFill>
                  <a:srgbClr val="FF0000"/>
                </a:solidFill>
                <a:cs typeface="Times New Roman" pitchFamily="18" charset="0"/>
              </a:rPr>
              <a:t>Đại ý:</a:t>
            </a:r>
            <a:r>
              <a:rPr lang="en-US" smtClean="0">
                <a:cs typeface="Times New Roman" pitchFamily="18" charset="0"/>
              </a:rPr>
              <a:t> </a:t>
            </a:r>
            <a:r>
              <a:rPr lang="en-US" i="1" smtClean="0">
                <a:solidFill>
                  <a:srgbClr val="C80868"/>
                </a:solidFill>
                <a:cs typeface="Times New Roman" pitchFamily="18" charset="0"/>
              </a:rPr>
              <a:t>Ca ngợi truyện cổ nước ta vừa nhân hậu, thông minh vừa chứa đựng kinh nghiệm quý báu của cha ông.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1905000"/>
            <a:ext cx="5257800" cy="708025"/>
          </a:xfrm>
          <a:prstGeom prst="rect">
            <a:avLst/>
          </a:prstGeom>
          <a:noFill/>
          <a:ln w="9525">
            <a:noFill/>
            <a:miter lim="800000"/>
            <a:headEnd/>
            <a:tailEnd/>
          </a:ln>
        </p:spPr>
        <p:txBody>
          <a:bodyPr>
            <a:spAutoFit/>
          </a:bodyPr>
          <a:lstStyle/>
          <a:p>
            <a:pPr eaLnBrk="1" hangingPunct="1">
              <a:spcBef>
                <a:spcPct val="50000"/>
              </a:spcBef>
            </a:pPr>
            <a:r>
              <a:rPr lang="en-US" sz="4000" b="1" u="sng">
                <a:solidFill>
                  <a:srgbClr val="7030A0"/>
                </a:solidFill>
                <a:cs typeface="Times New Roman" pitchFamily="18" charset="0"/>
              </a:rPr>
              <a:t>4.Củng cố</a:t>
            </a:r>
            <a:endParaRPr lang="en-US" sz="4000" b="1">
              <a:solidFill>
                <a:srgbClr val="7030A0"/>
              </a:solidFill>
              <a:cs typeface="Times New Roman" pitchFamily="18" charset="0"/>
            </a:endParaRPr>
          </a:p>
        </p:txBody>
      </p:sp>
      <p:sp>
        <p:nvSpPr>
          <p:cNvPr id="17411" name="Text Box 5"/>
          <p:cNvSpPr txBox="1">
            <a:spLocks noChangeArrowheads="1"/>
          </p:cNvSpPr>
          <p:nvPr/>
        </p:nvSpPr>
        <p:spPr bwMode="auto">
          <a:xfrm>
            <a:off x="1524000" y="762000"/>
            <a:ext cx="6629400" cy="769938"/>
          </a:xfrm>
          <a:prstGeom prst="rect">
            <a:avLst/>
          </a:prstGeom>
          <a:noFill/>
          <a:ln w="9525">
            <a:noFill/>
            <a:miter lim="800000"/>
            <a:headEnd/>
            <a:tailEnd/>
          </a:ln>
        </p:spPr>
        <p:txBody>
          <a:bodyPr>
            <a:spAutoFit/>
          </a:bodyPr>
          <a:lstStyle/>
          <a:p>
            <a:pPr algn="ctr" eaLnBrk="1" hangingPunct="1">
              <a:spcBef>
                <a:spcPct val="50000"/>
              </a:spcBef>
            </a:pPr>
            <a:r>
              <a:rPr lang="en-US" sz="4400" b="1">
                <a:solidFill>
                  <a:srgbClr val="CC0000"/>
                </a:solidFill>
                <a:cs typeface="Times New Roman" pitchFamily="18" charset="0"/>
              </a:rPr>
              <a:t>Truyện cổ nước mình</a:t>
            </a:r>
          </a:p>
        </p:txBody>
      </p:sp>
      <p:sp>
        <p:nvSpPr>
          <p:cNvPr id="31751" name="Text Box 7"/>
          <p:cNvSpPr txBox="1">
            <a:spLocks noChangeArrowheads="1"/>
          </p:cNvSpPr>
          <p:nvPr/>
        </p:nvSpPr>
        <p:spPr bwMode="auto">
          <a:xfrm>
            <a:off x="762000" y="3429000"/>
            <a:ext cx="7239000" cy="1200150"/>
          </a:xfrm>
          <a:prstGeom prst="rect">
            <a:avLst/>
          </a:prstGeom>
          <a:noFill/>
          <a:ln w="9525">
            <a:noFill/>
            <a:miter lim="800000"/>
            <a:headEnd/>
            <a:tailEnd/>
          </a:ln>
        </p:spPr>
        <p:txBody>
          <a:bodyPr>
            <a:spAutoFit/>
          </a:bodyPr>
          <a:lstStyle/>
          <a:p>
            <a:pPr eaLnBrk="1" hangingPunct="1">
              <a:spcBef>
                <a:spcPct val="50000"/>
              </a:spcBef>
            </a:pPr>
            <a:r>
              <a:rPr lang="en-US" sz="3600">
                <a:solidFill>
                  <a:srgbClr val="FF0066"/>
                </a:solidFill>
                <a:cs typeface="Times New Roman" pitchFamily="18" charset="0"/>
              </a:rPr>
              <a:t>Dặn chuẩn bị bài sau: Thư thăm bạn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p:cTn id="7" dur="500" fill="hold"/>
                                        <p:tgtEl>
                                          <p:spTgt spid="31751"/>
                                        </p:tgtEl>
                                        <p:attrNameLst>
                                          <p:attrName>ppt_w</p:attrName>
                                        </p:attrNameLst>
                                      </p:cBhvr>
                                      <p:tavLst>
                                        <p:tav tm="0">
                                          <p:val>
                                            <p:fltVal val="0"/>
                                          </p:val>
                                        </p:tav>
                                        <p:tav tm="100000">
                                          <p:val>
                                            <p:strVal val="#ppt_w"/>
                                          </p:val>
                                        </p:tav>
                                      </p:tavLst>
                                    </p:anim>
                                    <p:anim calcmode="lin" valueType="num">
                                      <p:cBhvr>
                                        <p:cTn id="8" dur="500" fill="hold"/>
                                        <p:tgtEl>
                                          <p:spTgt spid="317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endParaRPr lang="en-US" smtClean="0"/>
          </a:p>
        </p:txBody>
      </p:sp>
      <p:sp>
        <p:nvSpPr>
          <p:cNvPr id="4099" name="Rectangle 3"/>
          <p:cNvSpPr>
            <a:spLocks noGrp="1" noChangeArrowheads="1"/>
          </p:cNvSpPr>
          <p:nvPr>
            <p:ph type="subTitle" idx="1"/>
          </p:nvPr>
        </p:nvSpPr>
        <p:spPr/>
        <p:txBody>
          <a:bodyPr/>
          <a:lstStyle/>
          <a:p>
            <a:pPr eaLnBrk="1" hangingPunct="1"/>
            <a:endParaRPr lang="en-US" smtClean="0"/>
          </a:p>
        </p:txBody>
      </p:sp>
      <p:pic>
        <p:nvPicPr>
          <p:cNvPr id="4100" name="Picture 6" descr="Truyen co nuoc minh"/>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1" name="TextBox 6"/>
          <p:cNvSpPr txBox="1">
            <a:spLocks noChangeArrowheads="1"/>
          </p:cNvSpPr>
          <p:nvPr/>
        </p:nvSpPr>
        <p:spPr bwMode="auto">
          <a:xfrm>
            <a:off x="2895600" y="6172200"/>
            <a:ext cx="4267200" cy="584200"/>
          </a:xfrm>
          <a:prstGeom prst="rect">
            <a:avLst/>
          </a:prstGeom>
          <a:noFill/>
          <a:ln w="9525">
            <a:noFill/>
            <a:miter lim="800000"/>
            <a:headEnd/>
            <a:tailEnd/>
          </a:ln>
        </p:spPr>
        <p:txBody>
          <a:bodyPr>
            <a:spAutoFit/>
          </a:bodyPr>
          <a:lstStyle/>
          <a:p>
            <a:pPr algn="ctr"/>
            <a:r>
              <a:rPr lang="en-US" sz="3200">
                <a:solidFill>
                  <a:schemeClr val="tx2"/>
                </a:solidFill>
                <a:cs typeface="Times New Roman" pitchFamily="18" charset="0"/>
              </a:rPr>
              <a:t>Tranh vẽ cảnh gì?</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b="1" smtClean="0">
                <a:solidFill>
                  <a:srgbClr val="CC0000"/>
                </a:solidFill>
                <a:cs typeface="Times New Roman" pitchFamily="18" charset="0"/>
              </a:rPr>
              <a:t>Truyện cổ nước mình</a:t>
            </a:r>
            <a:br>
              <a:rPr lang="en-US" b="1" smtClean="0">
                <a:solidFill>
                  <a:srgbClr val="CC0000"/>
                </a:solidFill>
                <a:cs typeface="Times New Roman" pitchFamily="18" charset="0"/>
              </a:rPr>
            </a:br>
            <a:endParaRPr lang="en-US" smtClean="0"/>
          </a:p>
        </p:txBody>
      </p:sp>
      <p:sp>
        <p:nvSpPr>
          <p:cNvPr id="5123" name="Title 1"/>
          <p:cNvSpPr txBox="1">
            <a:spLocks/>
          </p:cNvSpPr>
          <p:nvPr/>
        </p:nvSpPr>
        <p:spPr bwMode="auto">
          <a:xfrm>
            <a:off x="152400" y="1676400"/>
            <a:ext cx="4572000" cy="1066800"/>
          </a:xfrm>
          <a:prstGeom prst="rect">
            <a:avLst/>
          </a:prstGeom>
          <a:noFill/>
          <a:ln w="9525">
            <a:noFill/>
            <a:miter lim="800000"/>
            <a:headEnd/>
            <a:tailEnd/>
          </a:ln>
        </p:spPr>
        <p:txBody>
          <a:bodyPr anchor="ctr"/>
          <a:lstStyle/>
          <a:p>
            <a:pPr algn="ctr" eaLnBrk="1" hangingPunct="1">
              <a:spcBef>
                <a:spcPct val="20000"/>
              </a:spcBef>
              <a:buClr>
                <a:schemeClr val="bg2"/>
              </a:buClr>
              <a:buSzPct val="75000"/>
            </a:pPr>
            <a:r>
              <a:rPr lang="en-US" sz="4400" i="1" u="sng">
                <a:solidFill>
                  <a:srgbClr val="0000FF"/>
                </a:solidFill>
                <a:cs typeface="Times New Roman" pitchFamily="18" charset="0"/>
              </a:rPr>
              <a:t>1.Luyện đọc</a:t>
            </a: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228600" y="228600"/>
            <a:ext cx="8229600" cy="4724400"/>
          </a:xfrm>
        </p:spPr>
        <p:txBody>
          <a:bodyPr/>
          <a:lstStyle/>
          <a:p>
            <a:pPr eaLnBrk="1" hangingPunct="1"/>
            <a:r>
              <a:rPr lang="en-US" sz="3600" smtClean="0">
                <a:solidFill>
                  <a:srgbClr val="FF0000"/>
                </a:solidFill>
                <a:cs typeface="Times New Roman" pitchFamily="18" charset="0"/>
              </a:rPr>
              <a:t/>
            </a:r>
            <a:br>
              <a:rPr lang="en-US" sz="3600" smtClean="0">
                <a:solidFill>
                  <a:srgbClr val="FF0000"/>
                </a:solidFill>
                <a:cs typeface="Times New Roman" pitchFamily="18" charset="0"/>
              </a:rPr>
            </a:br>
            <a:r>
              <a:rPr lang="en-US" sz="3600" smtClean="0">
                <a:solidFill>
                  <a:srgbClr val="FF0000"/>
                </a:solidFill>
                <a:cs typeface="Times New Roman" pitchFamily="18" charset="0"/>
              </a:rPr>
              <a:t>                              </a:t>
            </a:r>
            <a:r>
              <a:rPr lang="en-US" sz="3600" b="1" smtClean="0">
                <a:solidFill>
                  <a:srgbClr val="CC0000"/>
                </a:solidFill>
                <a:cs typeface="Times New Roman" pitchFamily="18" charset="0"/>
              </a:rPr>
              <a:t>Truyện cổ nước mình</a:t>
            </a:r>
            <a:br>
              <a:rPr lang="en-US" sz="3600" b="1" smtClean="0">
                <a:solidFill>
                  <a:srgbClr val="CC0000"/>
                </a:solidFill>
                <a:cs typeface="Times New Roman" pitchFamily="18" charset="0"/>
              </a:rPr>
            </a:br>
            <a:r>
              <a:rPr lang="en-US" sz="3600" smtClean="0">
                <a:solidFill>
                  <a:srgbClr val="FF0000"/>
                </a:solidFill>
                <a:cs typeface="Times New Roman" pitchFamily="18" charset="0"/>
              </a:rPr>
              <a:t/>
            </a:r>
            <a:br>
              <a:rPr lang="en-US" sz="3600" smtClean="0">
                <a:solidFill>
                  <a:srgbClr val="FF0000"/>
                </a:solidFill>
                <a:cs typeface="Times New Roman" pitchFamily="18" charset="0"/>
              </a:rPr>
            </a:br>
            <a:r>
              <a:rPr lang="en-US" sz="3600" smtClean="0">
                <a:solidFill>
                  <a:srgbClr val="FF0000"/>
                </a:solidFill>
                <a:cs typeface="Times New Roman" pitchFamily="18" charset="0"/>
              </a:rPr>
              <a:t>Chia bài thơ làm 5 đoạn:</a:t>
            </a:r>
            <a:r>
              <a:rPr lang="en-US" sz="3600" smtClean="0"/>
              <a:t/>
            </a:r>
            <a:br>
              <a:rPr lang="en-US" sz="3600" smtClean="0"/>
            </a:br>
            <a:r>
              <a:rPr lang="en-US" sz="3200" smtClean="0">
                <a:cs typeface="Times New Roman" pitchFamily="18" charset="0"/>
              </a:rPr>
              <a:t>Đoạn 1: Từ đầu đến </a:t>
            </a:r>
            <a:r>
              <a:rPr lang="en-US" sz="3200" i="1" smtClean="0">
                <a:cs typeface="Times New Roman" pitchFamily="18" charset="0"/>
              </a:rPr>
              <a:t>phật, tiên độ trì</a:t>
            </a:r>
            <a:r>
              <a:rPr lang="en-US" sz="3200" smtClean="0">
                <a:cs typeface="Times New Roman" pitchFamily="18" charset="0"/>
              </a:rPr>
              <a:t/>
            </a:r>
            <a:br>
              <a:rPr lang="en-US" sz="3200" smtClean="0">
                <a:cs typeface="Times New Roman" pitchFamily="18" charset="0"/>
              </a:rPr>
            </a:br>
            <a:r>
              <a:rPr lang="en-US" sz="3200" smtClean="0">
                <a:cs typeface="Times New Roman" pitchFamily="18" charset="0"/>
              </a:rPr>
              <a:t>Đoạn 2: Tiếp theo đến </a:t>
            </a:r>
            <a:r>
              <a:rPr lang="en-US" sz="3200" i="1" smtClean="0">
                <a:cs typeface="Times New Roman" pitchFamily="18" charset="0"/>
              </a:rPr>
              <a:t>rặng dừa nghiêng soi</a:t>
            </a:r>
            <a:r>
              <a:rPr lang="en-US" sz="3200" smtClean="0">
                <a:cs typeface="Times New Roman" pitchFamily="18" charset="0"/>
              </a:rPr>
              <a:t/>
            </a:r>
            <a:br>
              <a:rPr lang="en-US" sz="3200" smtClean="0">
                <a:cs typeface="Times New Roman" pitchFamily="18" charset="0"/>
              </a:rPr>
            </a:br>
            <a:r>
              <a:rPr lang="en-US" sz="3200" smtClean="0">
                <a:cs typeface="Times New Roman" pitchFamily="18" charset="0"/>
              </a:rPr>
              <a:t>Đoạn 3: Tiếp theo đến </a:t>
            </a:r>
            <a:r>
              <a:rPr lang="en-US" sz="3200" i="1" smtClean="0">
                <a:cs typeface="Times New Roman" pitchFamily="18" charset="0"/>
              </a:rPr>
              <a:t>ông cha của mình</a:t>
            </a:r>
            <a:r>
              <a:rPr lang="en-US" sz="3200" smtClean="0">
                <a:cs typeface="Times New Roman" pitchFamily="18" charset="0"/>
              </a:rPr>
              <a:t/>
            </a:r>
            <a:br>
              <a:rPr lang="en-US" sz="3200" smtClean="0">
                <a:cs typeface="Times New Roman" pitchFamily="18" charset="0"/>
              </a:rPr>
            </a:br>
            <a:r>
              <a:rPr lang="en-US" sz="3200" smtClean="0">
                <a:cs typeface="Times New Roman" pitchFamily="18" charset="0"/>
              </a:rPr>
              <a:t>Đoạn 4: Tiếp theo đến </a:t>
            </a:r>
            <a:r>
              <a:rPr lang="en-US" sz="3200" i="1" smtClean="0">
                <a:cs typeface="Times New Roman" pitchFamily="18" charset="0"/>
              </a:rPr>
              <a:t>chẳng ra việc gì</a:t>
            </a:r>
            <a:r>
              <a:rPr lang="en-US" sz="3200" smtClean="0">
                <a:cs typeface="Times New Roman" pitchFamily="18" charset="0"/>
              </a:rPr>
              <a:t/>
            </a:r>
            <a:br>
              <a:rPr lang="en-US" sz="3200" smtClean="0">
                <a:cs typeface="Times New Roman" pitchFamily="18" charset="0"/>
              </a:rPr>
            </a:br>
            <a:r>
              <a:rPr lang="en-US" sz="3200" smtClean="0">
                <a:cs typeface="Times New Roman" pitchFamily="18" charset="0"/>
              </a:rPr>
              <a:t>Đoạn 5: Phần còn lại</a:t>
            </a:r>
            <a:br>
              <a:rPr lang="en-US" sz="3200" smtClean="0">
                <a:cs typeface="Times New Roman" pitchFamily="18" charset="0"/>
              </a:rPr>
            </a:br>
            <a:r>
              <a:rPr lang="en-US" sz="3200" smtClean="0">
                <a:cs typeface="Times New Roman" pitchFamily="18" charset="0"/>
              </a:rPr>
              <a:t/>
            </a:r>
            <a:br>
              <a:rPr lang="en-US" sz="3200" smtClean="0">
                <a:cs typeface="Times New Roman" pitchFamily="18" charset="0"/>
              </a:rPr>
            </a:br>
            <a:endParaRPr lang="en-US" sz="3200" smtClean="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2286000"/>
            <a:ext cx="8229600" cy="1905000"/>
          </a:xfrm>
        </p:spPr>
        <p:txBody>
          <a:bodyPr/>
          <a:lstStyle/>
          <a:p>
            <a:pPr eaLnBrk="1" hangingPunct="1">
              <a:buFont typeface="Wingdings" pitchFamily="2" charset="2"/>
              <a:buNone/>
              <a:defRPr/>
            </a:pPr>
            <a:r>
              <a:rPr lang="en-US" sz="2800" i="1" dirty="0" err="1" smtClean="0">
                <a:solidFill>
                  <a:srgbClr val="FF0000"/>
                </a:solidFill>
                <a:latin typeface="Times New Roman" pitchFamily="18" charset="0"/>
                <a:cs typeface="Times New Roman" pitchFamily="18" charset="0"/>
              </a:rPr>
              <a:t>Cần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nhấn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giọng</a:t>
            </a:r>
            <a:r>
              <a:rPr lang="en-US" sz="2800" i="1" dirty="0" smtClean="0">
                <a:solidFill>
                  <a:srgbClr val="FF0000"/>
                </a:solidFill>
                <a:latin typeface="Times New Roman" pitchFamily="18" charset="0"/>
                <a:cs typeface="Times New Roman" pitchFamily="18" charset="0"/>
              </a:rPr>
              <a:t> ở </a:t>
            </a:r>
            <a:r>
              <a:rPr lang="en-US" sz="2800" i="1" dirty="0" err="1" smtClean="0">
                <a:solidFill>
                  <a:srgbClr val="FF0000"/>
                </a:solidFill>
                <a:latin typeface="Times New Roman" pitchFamily="18" charset="0"/>
                <a:cs typeface="Times New Roman" pitchFamily="18" charset="0"/>
              </a:rPr>
              <a:t>những</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từ</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yêu</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nhân</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dân</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thương</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người</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thương</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ta,mấy</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cách</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xa</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thầm</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thì</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vàng</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trắng</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nhận</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mặt</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công</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bằng</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thông</a:t>
            </a:r>
            <a:r>
              <a:rPr lang="en-US" sz="2800" i="1" dirty="0" smtClean="0">
                <a:solidFill>
                  <a:schemeClr val="bg2">
                    <a:lumMod val="75000"/>
                  </a:schemeClr>
                </a:solidFill>
                <a:latin typeface="Times New Roman" pitchFamily="18" charset="0"/>
                <a:cs typeface="Times New Roman" pitchFamily="18" charset="0"/>
              </a:rPr>
              <a:t> minh, </a:t>
            </a:r>
            <a:r>
              <a:rPr lang="en-US" sz="2800" i="1" dirty="0" err="1" smtClean="0">
                <a:solidFill>
                  <a:schemeClr val="bg2">
                    <a:lumMod val="75000"/>
                  </a:schemeClr>
                </a:solidFill>
                <a:latin typeface="Times New Roman" pitchFamily="18" charset="0"/>
                <a:cs typeface="Times New Roman" pitchFamily="18" charset="0"/>
              </a:rPr>
              <a:t>độ</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lượng</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đa</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tình</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đa</a:t>
            </a:r>
            <a:r>
              <a:rPr lang="en-US" sz="2800" i="1" dirty="0" smtClean="0">
                <a:solidFill>
                  <a:schemeClr val="bg2">
                    <a:lumMod val="75000"/>
                  </a:schemeClr>
                </a:solidFill>
                <a:latin typeface="Times New Roman" pitchFamily="18" charset="0"/>
                <a:cs typeface="Times New Roman" pitchFamily="18" charset="0"/>
              </a:rPr>
              <a:t> </a:t>
            </a:r>
            <a:r>
              <a:rPr lang="en-US" sz="2800" i="1" dirty="0" err="1" smtClean="0">
                <a:solidFill>
                  <a:schemeClr val="bg2">
                    <a:lumMod val="75000"/>
                  </a:schemeClr>
                </a:solidFill>
                <a:latin typeface="Times New Roman" pitchFamily="18" charset="0"/>
                <a:cs typeface="Times New Roman" pitchFamily="18" charset="0"/>
              </a:rPr>
              <a:t>mang</a:t>
            </a:r>
            <a:r>
              <a:rPr lang="en-US" sz="2800" i="1" dirty="0" smtClean="0">
                <a:solidFill>
                  <a:schemeClr val="bg2">
                    <a:lumMod val="75000"/>
                  </a:schemeClr>
                </a:solidFill>
                <a:latin typeface="Times New Roman" pitchFamily="18" charset="0"/>
                <a:cs typeface="Times New Roman" pitchFamily="18" charset="0"/>
              </a:rPr>
              <a:t>,…</a:t>
            </a:r>
            <a:endParaRPr lang="en-US" sz="2800" i="1" dirty="0" smtClean="0">
              <a:solidFill>
                <a:schemeClr val="bg2">
                  <a:lumMod val="75000"/>
                </a:schemeClr>
              </a:solidFill>
            </a:endParaRPr>
          </a:p>
          <a:p>
            <a:pPr eaLnBrk="1" hangingPunct="1">
              <a:defRPr/>
            </a:pPr>
            <a:endParaRPr lang="en-US" sz="2800" dirty="0" smtClean="0"/>
          </a:p>
        </p:txBody>
      </p:sp>
      <p:sp>
        <p:nvSpPr>
          <p:cNvPr id="7171" name="TextBox 2"/>
          <p:cNvSpPr txBox="1">
            <a:spLocks noChangeArrowheads="1"/>
          </p:cNvSpPr>
          <p:nvPr/>
        </p:nvSpPr>
        <p:spPr bwMode="auto">
          <a:xfrm>
            <a:off x="838200" y="457200"/>
            <a:ext cx="7620000" cy="1323975"/>
          </a:xfrm>
          <a:prstGeom prst="rect">
            <a:avLst/>
          </a:prstGeom>
          <a:noFill/>
          <a:ln w="9525">
            <a:noFill/>
            <a:miter lim="800000"/>
            <a:headEnd/>
            <a:tailEnd/>
          </a:ln>
        </p:spPr>
        <p:txBody>
          <a:bodyPr>
            <a:spAutoFit/>
          </a:bodyPr>
          <a:lstStyle/>
          <a:p>
            <a:pPr algn="ctr"/>
            <a:r>
              <a:rPr lang="en-US" sz="4000" b="1">
                <a:solidFill>
                  <a:srgbClr val="CC0000"/>
                </a:solidFill>
                <a:cs typeface="Times New Roman" pitchFamily="18" charset="0"/>
              </a:rPr>
              <a:t>Truyện cổ nước mình</a:t>
            </a:r>
            <a:endParaRPr lang="en-US" sz="4000" i="1" u="sng">
              <a:solidFill>
                <a:srgbClr val="0000FF"/>
              </a:solidFill>
              <a:cs typeface="Times New Roman" pitchFamily="18" charset="0"/>
            </a:endParaRPr>
          </a:p>
          <a:p>
            <a:pPr algn="ctr"/>
            <a:endParaRPr lang="en-US" sz="4000"/>
          </a:p>
        </p:txBody>
      </p:sp>
      <p:sp>
        <p:nvSpPr>
          <p:cNvPr id="7172" name="TextBox 3"/>
          <p:cNvSpPr txBox="1">
            <a:spLocks noChangeArrowheads="1"/>
          </p:cNvSpPr>
          <p:nvPr/>
        </p:nvSpPr>
        <p:spPr bwMode="auto">
          <a:xfrm>
            <a:off x="381000" y="1295400"/>
            <a:ext cx="7620000" cy="923925"/>
          </a:xfrm>
          <a:prstGeom prst="rect">
            <a:avLst/>
          </a:prstGeom>
          <a:noFill/>
          <a:ln w="9525">
            <a:noFill/>
            <a:miter lim="800000"/>
            <a:headEnd/>
            <a:tailEnd/>
          </a:ln>
        </p:spPr>
        <p:txBody>
          <a:bodyPr>
            <a:spAutoFit/>
          </a:bodyPr>
          <a:lstStyle/>
          <a:p>
            <a:r>
              <a:rPr lang="en-US" sz="3600" b="1">
                <a:solidFill>
                  <a:srgbClr val="CC0000"/>
                </a:solidFill>
                <a:cs typeface="Times New Roman" pitchFamily="18" charset="0"/>
              </a:rPr>
              <a:t> </a:t>
            </a:r>
            <a:r>
              <a:rPr lang="en-US" sz="3600" i="1" u="sng">
                <a:solidFill>
                  <a:srgbClr val="0000FF"/>
                </a:solidFill>
                <a:cs typeface="Times New Roman" pitchFamily="18" charset="0"/>
              </a:rPr>
              <a:t>1.Luyện đọc</a:t>
            </a:r>
          </a:p>
          <a:p>
            <a:endParaRPr 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83" name="Group 27"/>
          <p:cNvGraphicFramePr>
            <a:graphicFrameLocks noGrp="1"/>
          </p:cNvGraphicFramePr>
          <p:nvPr>
            <p:ph/>
          </p:nvPr>
        </p:nvGraphicFramePr>
        <p:xfrm>
          <a:off x="2667000" y="1752600"/>
          <a:ext cx="4343400" cy="4705350"/>
        </p:xfrm>
        <a:graphic>
          <a:graphicData uri="http://schemas.openxmlformats.org/drawingml/2006/table">
            <a:tbl>
              <a:tblPr/>
              <a:tblGrid>
                <a:gridCol w="4343400"/>
              </a:tblGrid>
              <a:tr h="7009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4000" b="0" i="0" u="none" strike="noStrike" cap="none" normalizeH="0" baseline="0" dirty="0" err="1" smtClean="0">
                          <a:ln>
                            <a:noFill/>
                          </a:ln>
                          <a:solidFill>
                            <a:srgbClr val="0000FF"/>
                          </a:solidFill>
                          <a:effectLst/>
                          <a:latin typeface="Times New Roman" pitchFamily="18" charset="0"/>
                          <a:cs typeface="Times New Roman" pitchFamily="18" charset="0"/>
                        </a:rPr>
                        <a:t>1.Luyện</a:t>
                      </a:r>
                      <a:r>
                        <a:rPr kumimoji="0" lang="en-US" sz="40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00FF"/>
                          </a:solidFill>
                          <a:effectLst/>
                          <a:latin typeface="Times New Roman" pitchFamily="18" charset="0"/>
                          <a:cs typeface="Times New Roman" pitchFamily="18" charset="0"/>
                        </a:rPr>
                        <a:t>đọc</a:t>
                      </a:r>
                      <a:endParaRPr kumimoji="0" lang="en-US" sz="40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0442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Truyện</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cổ</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sâu</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rặng</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nghiêng</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soi</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tha</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đẽo</a:t>
                      </a:r>
                      <a:r>
                        <a:rPr kumimoji="0" lang="en-US" sz="4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cs typeface="Times New Roman" pitchFamily="18" charset="0"/>
                        </a:rPr>
                        <a:t>cày</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VnTime"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2" name="Text Box 25"/>
          <p:cNvSpPr txBox="1">
            <a:spLocks noChangeArrowheads="1"/>
          </p:cNvSpPr>
          <p:nvPr/>
        </p:nvSpPr>
        <p:spPr bwMode="auto">
          <a:xfrm>
            <a:off x="1524000" y="762000"/>
            <a:ext cx="6629400" cy="769938"/>
          </a:xfrm>
          <a:prstGeom prst="rect">
            <a:avLst/>
          </a:prstGeom>
          <a:noFill/>
          <a:ln w="9525">
            <a:noFill/>
            <a:miter lim="800000"/>
            <a:headEnd/>
            <a:tailEnd/>
          </a:ln>
        </p:spPr>
        <p:txBody>
          <a:bodyPr>
            <a:spAutoFit/>
          </a:bodyPr>
          <a:lstStyle/>
          <a:p>
            <a:pPr algn="ctr" eaLnBrk="1" hangingPunct="1">
              <a:spcBef>
                <a:spcPct val="50000"/>
              </a:spcBef>
            </a:pPr>
            <a:r>
              <a:rPr lang="en-US" sz="4400" b="1">
                <a:solidFill>
                  <a:srgbClr val="CC0000"/>
                </a:solidFill>
                <a:cs typeface="Times New Roman" pitchFamily="18" charset="0"/>
              </a:rPr>
              <a:t>Truyện cổ nước mình</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83"/>
                                        </p:tgtEl>
                                        <p:attrNameLst>
                                          <p:attrName>style.visibility</p:attrName>
                                        </p:attrNameLst>
                                      </p:cBhvr>
                                      <p:to>
                                        <p:strVal val="visible"/>
                                      </p:to>
                                    </p:set>
                                    <p:animEffect transition="in" filter="fade">
                                      <p:cBhvr>
                                        <p:cTn id="7" dur="20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p:nvPr>
        </p:nvSpPr>
        <p:spPr>
          <a:xfrm>
            <a:off x="0" y="2286000"/>
            <a:ext cx="8229600" cy="1447800"/>
          </a:xfrm>
        </p:spPr>
        <p:txBody>
          <a:bodyPr/>
          <a:lstStyle/>
          <a:p>
            <a:pPr algn="ctr" eaLnBrk="1" hangingPunct="1"/>
            <a:r>
              <a:rPr lang="en-US" sz="4000" smtClean="0">
                <a:solidFill>
                  <a:srgbClr val="7030A0"/>
                </a:solidFill>
                <a:cs typeface="Times New Roman" pitchFamily="18" charset="0"/>
              </a:rPr>
              <a:t>Luyện đọc theo cặp</a:t>
            </a:r>
          </a:p>
        </p:txBody>
      </p:sp>
      <p:sp>
        <p:nvSpPr>
          <p:cNvPr id="9219" name="Content Placeholder 1"/>
          <p:cNvSpPr txBox="1">
            <a:spLocks/>
          </p:cNvSpPr>
          <p:nvPr/>
        </p:nvSpPr>
        <p:spPr bwMode="auto">
          <a:xfrm>
            <a:off x="762000" y="685800"/>
            <a:ext cx="8229600" cy="1143000"/>
          </a:xfrm>
          <a:prstGeom prst="rect">
            <a:avLst/>
          </a:prstGeom>
          <a:noFill/>
          <a:ln w="9525">
            <a:noFill/>
            <a:miter lim="800000"/>
            <a:headEnd/>
            <a:tailEnd/>
          </a:ln>
        </p:spPr>
        <p:txBody>
          <a:bodyPr/>
          <a:lstStyle/>
          <a:p>
            <a:pPr algn="ctr"/>
            <a:r>
              <a:rPr lang="en-US" sz="4400" b="1">
                <a:solidFill>
                  <a:srgbClr val="CC0000"/>
                </a:solidFill>
                <a:cs typeface="Times New Roman" pitchFamily="18" charset="0"/>
              </a:rPr>
              <a:t>Truyện cổ nước mình</a:t>
            </a:r>
            <a:endParaRPr lang="en-US" sz="4400" i="1" u="sng">
              <a:solidFill>
                <a:srgbClr val="0000FF"/>
              </a:solidFill>
              <a:cs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4648200"/>
          </a:xfrm>
        </p:spPr>
        <p:txBody>
          <a:bodyPr/>
          <a:lstStyle/>
          <a:p>
            <a:pPr algn="ctr" eaLnBrk="1" hangingPunct="1">
              <a:defRPr/>
            </a:pPr>
            <a:r>
              <a:rPr lang="en-US" b="1" dirty="0" err="1" smtClean="0">
                <a:solidFill>
                  <a:srgbClr val="CC0000"/>
                </a:solidFill>
                <a:cs typeface="Times New Roman" pitchFamily="18" charset="0"/>
              </a:rPr>
              <a:t>Truyện</a:t>
            </a:r>
            <a:r>
              <a:rPr lang="en-US" b="1" dirty="0" smtClean="0">
                <a:solidFill>
                  <a:srgbClr val="CC0000"/>
                </a:solidFill>
                <a:cs typeface="Times New Roman" pitchFamily="18" charset="0"/>
              </a:rPr>
              <a:t> </a:t>
            </a:r>
            <a:r>
              <a:rPr lang="en-US" b="1" dirty="0" err="1" smtClean="0">
                <a:solidFill>
                  <a:srgbClr val="CC0000"/>
                </a:solidFill>
                <a:cs typeface="Times New Roman" pitchFamily="18" charset="0"/>
              </a:rPr>
              <a:t>cổ</a:t>
            </a:r>
            <a:r>
              <a:rPr lang="en-US" b="1" dirty="0" smtClean="0">
                <a:solidFill>
                  <a:srgbClr val="CC0000"/>
                </a:solidFill>
                <a:cs typeface="Times New Roman" pitchFamily="18" charset="0"/>
              </a:rPr>
              <a:t> </a:t>
            </a:r>
            <a:r>
              <a:rPr lang="en-US" b="1" dirty="0" err="1" smtClean="0">
                <a:solidFill>
                  <a:srgbClr val="CC0000"/>
                </a:solidFill>
                <a:cs typeface="Times New Roman" pitchFamily="18" charset="0"/>
              </a:rPr>
              <a:t>nước</a:t>
            </a:r>
            <a:r>
              <a:rPr lang="en-US" b="1" dirty="0" smtClean="0">
                <a:solidFill>
                  <a:srgbClr val="CC0000"/>
                </a:solidFill>
                <a:cs typeface="Times New Roman" pitchFamily="18" charset="0"/>
              </a:rPr>
              <a:t> </a:t>
            </a:r>
            <a:r>
              <a:rPr lang="en-US" b="1" dirty="0" err="1" smtClean="0">
                <a:solidFill>
                  <a:srgbClr val="CC0000"/>
                </a:solidFill>
                <a:cs typeface="Times New Roman" pitchFamily="18" charset="0"/>
              </a:rPr>
              <a:t>mình</a:t>
            </a:r>
            <a:r>
              <a:rPr lang="en-US" b="1" dirty="0" smtClean="0">
                <a:solidFill>
                  <a:srgbClr val="CC0000"/>
                </a:solidFill>
                <a:cs typeface="Times New Roman" pitchFamily="18" charset="0"/>
              </a:rPr>
              <a:t/>
            </a:r>
            <a:br>
              <a:rPr lang="en-US" b="1" dirty="0" smtClean="0">
                <a:solidFill>
                  <a:srgbClr val="CC0000"/>
                </a:solidFill>
                <a:cs typeface="Times New Roman" pitchFamily="18" charset="0"/>
              </a:rPr>
            </a:br>
            <a:r>
              <a:rPr lang="en-US" sz="3200" b="1" dirty="0" err="1" smtClean="0">
                <a:solidFill>
                  <a:schemeClr val="bg2">
                    <a:lumMod val="60000"/>
                    <a:lumOff val="40000"/>
                  </a:schemeClr>
                </a:solidFill>
                <a:cs typeface="Times New Roman" pitchFamily="18" charset="0"/>
              </a:rPr>
              <a:t>Tôi</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yêu</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truyện</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cổ</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nước</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tôi</a:t>
            </a:r>
            <a:r>
              <a:rPr lang="en-US" sz="3200" b="1" dirty="0" smtClean="0">
                <a:solidFill>
                  <a:schemeClr val="bg2">
                    <a:lumMod val="60000"/>
                    <a:lumOff val="40000"/>
                  </a:schemeClr>
                </a:solidFill>
                <a:cs typeface="Times New Roman" pitchFamily="18" charset="0"/>
              </a:rPr>
              <a:t/>
            </a:r>
            <a:br>
              <a:rPr lang="en-US" sz="3200" b="1" dirty="0" smtClean="0">
                <a:solidFill>
                  <a:schemeClr val="bg2">
                    <a:lumMod val="60000"/>
                    <a:lumOff val="40000"/>
                  </a:schemeClr>
                </a:solidFill>
                <a:cs typeface="Times New Roman" pitchFamily="18" charset="0"/>
              </a:rPr>
            </a:br>
            <a:r>
              <a:rPr lang="en-US" sz="3200" b="1" dirty="0" err="1" smtClean="0">
                <a:solidFill>
                  <a:schemeClr val="bg2">
                    <a:lumMod val="60000"/>
                    <a:lumOff val="40000"/>
                  </a:schemeClr>
                </a:solidFill>
                <a:cs typeface="Times New Roman" pitchFamily="18" charset="0"/>
              </a:rPr>
              <a:t>Vừa</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nhân</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hậu</a:t>
            </a:r>
            <a:r>
              <a:rPr lang="en-US" sz="3200" b="1" dirty="0" smtClean="0">
                <a:solidFill>
                  <a:schemeClr val="bg2">
                    <a:lumMod val="60000"/>
                    <a:lumOff val="40000"/>
                  </a:schemeClr>
                </a:solidFill>
                <a:cs typeface="Times New Roman" pitchFamily="18" charset="0"/>
              </a:rPr>
              <a:t> </a:t>
            </a:r>
            <a:r>
              <a:rPr lang="en-US" sz="3200" b="1" dirty="0" smtClean="0">
                <a:solidFill>
                  <a:srgbClr val="FF0000"/>
                </a:solidFill>
                <a:cs typeface="Times New Roman" pitchFamily="18" charset="0"/>
              </a:rPr>
              <a: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lại</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tuyệt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vời</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sâu</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xa</a:t>
            </a:r>
            <a:r>
              <a:rPr lang="en-US" sz="3200" b="1" dirty="0" smtClean="0">
                <a:solidFill>
                  <a:schemeClr val="bg2">
                    <a:lumMod val="60000"/>
                    <a:lumOff val="40000"/>
                  </a:schemeClr>
                </a:solidFill>
                <a:cs typeface="Times New Roman" pitchFamily="18" charset="0"/>
              </a:rPr>
              <a:t/>
            </a:r>
            <a:br>
              <a:rPr lang="en-US" sz="3200" b="1" dirty="0" smtClean="0">
                <a:solidFill>
                  <a:schemeClr val="bg2">
                    <a:lumMod val="60000"/>
                    <a:lumOff val="40000"/>
                  </a:schemeClr>
                </a:solidFill>
                <a:cs typeface="Times New Roman" pitchFamily="18" charset="0"/>
              </a:rPr>
            </a:br>
            <a:r>
              <a:rPr lang="en-US" sz="3200" b="1" dirty="0" err="1" smtClean="0">
                <a:solidFill>
                  <a:schemeClr val="bg2">
                    <a:lumMod val="60000"/>
                    <a:lumOff val="40000"/>
                  </a:schemeClr>
                </a:solidFill>
                <a:cs typeface="Times New Roman" pitchFamily="18" charset="0"/>
              </a:rPr>
              <a:t>Thương</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người</a:t>
            </a:r>
            <a:r>
              <a:rPr lang="en-US" sz="3200" b="1" dirty="0" smtClean="0">
                <a:solidFill>
                  <a:schemeClr val="bg2">
                    <a:lumMod val="60000"/>
                    <a:lumOff val="40000"/>
                  </a:schemeClr>
                </a:solidFill>
                <a:cs typeface="Times New Roman" pitchFamily="18" charset="0"/>
              </a:rPr>
              <a:t> </a:t>
            </a:r>
            <a:r>
              <a:rPr lang="en-US" sz="3200" b="1" dirty="0" smtClean="0">
                <a:solidFill>
                  <a:srgbClr val="FF0000"/>
                </a:solidFill>
                <a:cs typeface="Times New Roman" pitchFamily="18" charset="0"/>
              </a:rPr>
              <a: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rồi</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mới</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thương</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ta</a:t>
            </a:r>
            <a:r>
              <a:rPr lang="en-US" sz="3200" b="1" dirty="0" smtClean="0">
                <a:solidFill>
                  <a:schemeClr val="bg2">
                    <a:lumMod val="60000"/>
                    <a:lumOff val="40000"/>
                  </a:schemeClr>
                </a:solidFill>
                <a:cs typeface="Times New Roman" pitchFamily="18" charset="0"/>
              </a:rPr>
              <a:t/>
            </a:r>
            <a:br>
              <a:rPr lang="en-US" sz="3200" b="1" dirty="0" smtClean="0">
                <a:solidFill>
                  <a:schemeClr val="bg2">
                    <a:lumMod val="60000"/>
                    <a:lumOff val="40000"/>
                  </a:schemeClr>
                </a:solidFill>
                <a:cs typeface="Times New Roman" pitchFamily="18" charset="0"/>
              </a:rPr>
            </a:br>
            <a:r>
              <a:rPr lang="en-US" sz="3200" b="1" dirty="0" err="1" smtClean="0">
                <a:solidFill>
                  <a:schemeClr val="bg2">
                    <a:lumMod val="60000"/>
                    <a:lumOff val="40000"/>
                  </a:schemeClr>
                </a:solidFill>
                <a:cs typeface="Times New Roman" pitchFamily="18" charset="0"/>
              </a:rPr>
              <a:t>Yêu</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nhau</a:t>
            </a:r>
            <a:r>
              <a:rPr lang="en-US" sz="3200" b="1" dirty="0" smtClean="0">
                <a:solidFill>
                  <a:schemeClr val="bg2">
                    <a:lumMod val="60000"/>
                    <a:lumOff val="40000"/>
                  </a:schemeClr>
                </a:solidFill>
                <a:cs typeface="Times New Roman" pitchFamily="18" charset="0"/>
              </a:rPr>
              <a:t> </a:t>
            </a:r>
            <a:r>
              <a:rPr lang="en-US" sz="3200" b="1" dirty="0" smtClean="0">
                <a:solidFill>
                  <a:srgbClr val="FF0000"/>
                </a:solidFill>
                <a:cs typeface="Times New Roman" pitchFamily="18" charset="0"/>
              </a:rPr>
              <a: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dù</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mấy</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cách</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xa</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cũng</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tìm</a:t>
            </a:r>
            <a:r>
              <a:rPr lang="en-US" sz="3200" b="1" dirty="0" smtClean="0">
                <a:solidFill>
                  <a:schemeClr val="bg2">
                    <a:lumMod val="60000"/>
                    <a:lumOff val="40000"/>
                  </a:schemeClr>
                </a:solidFill>
                <a:cs typeface="Times New Roman" pitchFamily="18" charset="0"/>
              </a:rPr>
              <a:t/>
            </a:r>
            <a:br>
              <a:rPr lang="en-US" sz="3200" b="1" dirty="0" smtClean="0">
                <a:solidFill>
                  <a:schemeClr val="bg2">
                    <a:lumMod val="60000"/>
                    <a:lumOff val="40000"/>
                  </a:schemeClr>
                </a:solidFill>
                <a:cs typeface="Times New Roman" pitchFamily="18" charset="0"/>
              </a:rPr>
            </a:br>
            <a:r>
              <a:rPr lang="en-US" sz="3200" b="1" dirty="0" smtClean="0">
                <a:solidFill>
                  <a:schemeClr val="bg2">
                    <a:lumMod val="60000"/>
                    <a:lumOff val="40000"/>
                  </a:schemeClr>
                </a:solidFill>
                <a:cs typeface="Times New Roman" pitchFamily="18" charset="0"/>
              </a:rPr>
              <a:t/>
            </a:r>
            <a:br>
              <a:rPr lang="en-US" sz="3200" b="1" dirty="0" smtClean="0">
                <a:solidFill>
                  <a:schemeClr val="bg2">
                    <a:lumMod val="60000"/>
                    <a:lumOff val="40000"/>
                  </a:schemeClr>
                </a:solidFill>
                <a:cs typeface="Times New Roman" pitchFamily="18" charset="0"/>
              </a:rPr>
            </a:br>
            <a:r>
              <a:rPr lang="en-US" sz="3200" b="1" dirty="0" err="1" smtClean="0">
                <a:solidFill>
                  <a:schemeClr val="bg2">
                    <a:lumMod val="60000"/>
                    <a:lumOff val="40000"/>
                  </a:schemeClr>
                </a:solidFill>
                <a:cs typeface="Times New Roman" pitchFamily="18" charset="0"/>
              </a:rPr>
              <a:t>Rất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công</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bằng</a:t>
            </a:r>
            <a:r>
              <a:rPr lang="en-US" sz="3200" b="1" dirty="0" smtClean="0">
                <a:solidFill>
                  <a:schemeClr val="bg2">
                    <a:lumMod val="60000"/>
                    <a:lumOff val="40000"/>
                  </a:schemeClr>
                </a:solidFill>
                <a:cs typeface="Times New Roman" pitchFamily="18" charset="0"/>
              </a:rPr>
              <a:t>,</a:t>
            </a:r>
            <a:r>
              <a:rPr lang="en-US" sz="3200" b="1" dirty="0" smtClean="0">
                <a:solidFill>
                  <a:srgbClr val="FF0000"/>
                </a:solidFill>
                <a:cs typeface="Times New Roman" pitchFamily="18" charset="0"/>
              </a:rPr>
              <a: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rất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thông</a:t>
            </a:r>
            <a:r>
              <a:rPr lang="en-US" sz="3200" b="1" dirty="0" smtClean="0">
                <a:solidFill>
                  <a:schemeClr val="bg2">
                    <a:lumMod val="60000"/>
                    <a:lumOff val="40000"/>
                  </a:schemeClr>
                </a:solidFill>
                <a:cs typeface="Times New Roman" pitchFamily="18" charset="0"/>
              </a:rPr>
              <a:t> minh</a:t>
            </a:r>
            <a:br>
              <a:rPr lang="en-US" sz="3200" b="1" dirty="0" smtClean="0">
                <a:solidFill>
                  <a:schemeClr val="bg2">
                    <a:lumMod val="60000"/>
                    <a:lumOff val="40000"/>
                  </a:schemeClr>
                </a:solidFill>
                <a:cs typeface="Times New Roman" pitchFamily="18" charset="0"/>
              </a:rPr>
            </a:br>
            <a:r>
              <a:rPr lang="en-US" sz="3200" b="1" dirty="0" err="1" smtClean="0">
                <a:solidFill>
                  <a:schemeClr val="bg2">
                    <a:lumMod val="60000"/>
                    <a:lumOff val="40000"/>
                  </a:schemeClr>
                </a:solidFill>
                <a:cs typeface="Times New Roman" pitchFamily="18" charset="0"/>
              </a:rPr>
              <a:t>Vừa</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độ</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lượng</a:t>
            </a:r>
            <a:r>
              <a:rPr lang="en-US" sz="3200" b="1" dirty="0" smtClean="0">
                <a:solidFill>
                  <a:srgbClr val="FF0066"/>
                </a:solidFill>
                <a:cs typeface="Times New Roman" pitchFamily="18" charset="0"/>
              </a:rPr>
              <a: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lại</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đa</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tình</a:t>
            </a:r>
            <a:r>
              <a:rPr lang="en-US" sz="3200" b="1" dirty="0" smtClean="0">
                <a:solidFill>
                  <a:schemeClr val="bg2">
                    <a:lumMod val="60000"/>
                    <a:lumOff val="40000"/>
                  </a:schemeClr>
                </a:solidFill>
                <a:cs typeface="Times New Roman" pitchFamily="18" charset="0"/>
              </a:rPr>
              <a:t>,</a:t>
            </a:r>
            <a:r>
              <a:rPr lang="en-US" sz="3200" b="1" dirty="0" smtClean="0">
                <a:solidFill>
                  <a:srgbClr val="FF0000"/>
                </a:solidFill>
                <a:cs typeface="Times New Roman" pitchFamily="18" charset="0"/>
              </a:rPr>
              <a:t>/</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đa</a:t>
            </a:r>
            <a:r>
              <a:rPr lang="en-US" sz="3200" b="1" dirty="0" smtClean="0">
                <a:solidFill>
                  <a:schemeClr val="bg2">
                    <a:lumMod val="60000"/>
                    <a:lumOff val="40000"/>
                  </a:schemeClr>
                </a:solidFill>
                <a:cs typeface="Times New Roman" pitchFamily="18" charset="0"/>
              </a:rPr>
              <a:t> </a:t>
            </a:r>
            <a:r>
              <a:rPr lang="en-US" sz="3200" b="1" dirty="0" err="1" smtClean="0">
                <a:solidFill>
                  <a:schemeClr val="bg2">
                    <a:lumMod val="60000"/>
                    <a:lumOff val="40000"/>
                  </a:schemeClr>
                </a:solidFill>
                <a:cs typeface="Times New Roman" pitchFamily="18" charset="0"/>
              </a:rPr>
              <a:t>mang</a:t>
            </a:r>
            <a:r>
              <a:rPr lang="en-US" sz="3200" b="1" dirty="0" smtClean="0">
                <a:solidFill>
                  <a:schemeClr val="bg2">
                    <a:lumMod val="60000"/>
                    <a:lumOff val="40000"/>
                  </a:schemeClr>
                </a:solidFill>
                <a:cs typeface="Times New Roman" pitchFamily="18" charset="0"/>
              </a:rPr>
              <a:t>.</a:t>
            </a:r>
            <a:br>
              <a:rPr lang="en-US" sz="3200" b="1" dirty="0" smtClean="0">
                <a:solidFill>
                  <a:schemeClr val="bg2">
                    <a:lumMod val="60000"/>
                    <a:lumOff val="40000"/>
                  </a:schemeClr>
                </a:solidFill>
                <a:cs typeface="Times New Roman" pitchFamily="18" charset="0"/>
              </a:rPr>
            </a:br>
            <a:r>
              <a:rPr lang="en-US" sz="3200" b="1" dirty="0" smtClean="0">
                <a:solidFill>
                  <a:schemeClr val="bg2">
                    <a:lumMod val="60000"/>
                    <a:lumOff val="40000"/>
                  </a:schemeClr>
                </a:solidFill>
                <a:cs typeface="Times New Roman" pitchFamily="18" charset="0"/>
              </a:rPr>
              <a:t/>
            </a:r>
            <a:br>
              <a:rPr lang="en-US" sz="3200" b="1" dirty="0" smtClean="0">
                <a:solidFill>
                  <a:schemeClr val="bg2">
                    <a:lumMod val="60000"/>
                    <a:lumOff val="40000"/>
                  </a:schemeClr>
                </a:solidFill>
                <a:cs typeface="Times New Roman" pitchFamily="18" charset="0"/>
              </a:rPr>
            </a:br>
            <a:r>
              <a:rPr lang="en-US" b="1" dirty="0" smtClean="0">
                <a:solidFill>
                  <a:srgbClr val="CC0000"/>
                </a:solidFill>
                <a:cs typeface="Times New Roman" pitchFamily="18" charset="0"/>
              </a:rPr>
              <a:t/>
            </a:r>
            <a:br>
              <a:rPr lang="en-US" b="1" dirty="0" smtClean="0">
                <a:solidFill>
                  <a:srgbClr val="CC0000"/>
                </a:solidFill>
                <a:cs typeface="Times New Roman" pitchFamily="18" charset="0"/>
              </a:rPr>
            </a:b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1524000"/>
            <a:ext cx="5257800" cy="584200"/>
          </a:xfrm>
          <a:prstGeom prst="rect">
            <a:avLst/>
          </a:prstGeom>
          <a:noFill/>
          <a:ln w="9525">
            <a:noFill/>
            <a:miter lim="800000"/>
            <a:headEnd/>
            <a:tailEnd/>
          </a:ln>
        </p:spPr>
        <p:txBody>
          <a:bodyPr>
            <a:spAutoFit/>
          </a:bodyPr>
          <a:lstStyle/>
          <a:p>
            <a:pPr eaLnBrk="1" hangingPunct="1">
              <a:spcBef>
                <a:spcPct val="50000"/>
              </a:spcBef>
            </a:pPr>
            <a:r>
              <a:rPr lang="en-US" sz="3200" b="1" u="sng">
                <a:solidFill>
                  <a:srgbClr val="800080"/>
                </a:solidFill>
                <a:cs typeface="Times New Roman" pitchFamily="18" charset="0"/>
              </a:rPr>
              <a:t>2.Tìm hiểu bài:</a:t>
            </a:r>
            <a:endParaRPr lang="en-US" sz="3200" b="1">
              <a:solidFill>
                <a:srgbClr val="800080"/>
              </a:solidFill>
              <a:cs typeface="Times New Roman" pitchFamily="18" charset="0"/>
            </a:endParaRPr>
          </a:p>
        </p:txBody>
      </p:sp>
      <p:sp>
        <p:nvSpPr>
          <p:cNvPr id="11267" name="Text Box 13"/>
          <p:cNvSpPr txBox="1">
            <a:spLocks noChangeArrowheads="1"/>
          </p:cNvSpPr>
          <p:nvPr/>
        </p:nvSpPr>
        <p:spPr bwMode="auto">
          <a:xfrm>
            <a:off x="1524000" y="762000"/>
            <a:ext cx="6629400" cy="646113"/>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CC0000"/>
                </a:solidFill>
                <a:cs typeface="Times New Roman" pitchFamily="18" charset="0"/>
              </a:rPr>
              <a:t>Truyện cổ nước mình</a:t>
            </a:r>
          </a:p>
        </p:txBody>
      </p:sp>
      <p:sp>
        <p:nvSpPr>
          <p:cNvPr id="21519" name="Text Box 15"/>
          <p:cNvSpPr txBox="1">
            <a:spLocks noChangeArrowheads="1"/>
          </p:cNvSpPr>
          <p:nvPr/>
        </p:nvSpPr>
        <p:spPr bwMode="auto">
          <a:xfrm>
            <a:off x="1676400" y="2438400"/>
            <a:ext cx="7239000" cy="461963"/>
          </a:xfrm>
          <a:prstGeom prst="rect">
            <a:avLst/>
          </a:prstGeom>
          <a:noFill/>
          <a:ln w="9525">
            <a:noFill/>
            <a:miter lim="800000"/>
            <a:headEnd/>
            <a:tailEnd/>
          </a:ln>
        </p:spPr>
        <p:txBody>
          <a:bodyPr>
            <a:spAutoFit/>
          </a:bodyPr>
          <a:lstStyle/>
          <a:p>
            <a:pPr eaLnBrk="1" hangingPunct="1">
              <a:spcBef>
                <a:spcPct val="50000"/>
              </a:spcBef>
            </a:pPr>
            <a:r>
              <a:rPr lang="en-US" sz="2400">
                <a:solidFill>
                  <a:srgbClr val="FF0000"/>
                </a:solidFill>
                <a:cs typeface="Times New Roman" pitchFamily="18" charset="0"/>
              </a:rPr>
              <a:t>Vì sao tác giả yêu truyện cổ nước nhà?</a:t>
            </a:r>
          </a:p>
        </p:txBody>
      </p:sp>
      <p:sp>
        <p:nvSpPr>
          <p:cNvPr id="21520" name="Text Box 16"/>
          <p:cNvSpPr txBox="1">
            <a:spLocks noChangeArrowheads="1"/>
          </p:cNvSpPr>
          <p:nvPr/>
        </p:nvSpPr>
        <p:spPr bwMode="auto">
          <a:xfrm>
            <a:off x="1371600" y="3048000"/>
            <a:ext cx="7315200" cy="2986088"/>
          </a:xfrm>
          <a:prstGeom prst="rect">
            <a:avLst/>
          </a:prstGeom>
          <a:noFill/>
          <a:ln w="9525">
            <a:noFill/>
            <a:miter lim="800000"/>
            <a:headEnd/>
            <a:tailEnd/>
          </a:ln>
          <a:effectLst/>
        </p:spPr>
        <p:txBody>
          <a:bodyPr>
            <a:spAutoFit/>
          </a:bodyPr>
          <a:lstStyle/>
          <a:p>
            <a:pPr eaLnBrk="1" hangingPunct="1">
              <a:spcBef>
                <a:spcPct val="50000"/>
              </a:spcBef>
              <a:buFontTx/>
              <a:buChar char="-"/>
              <a:defRPr/>
            </a:pPr>
            <a:r>
              <a:rPr lang="en-US" sz="2400" i="1" dirty="0" err="1">
                <a:solidFill>
                  <a:schemeClr val="bg2">
                    <a:lumMod val="60000"/>
                    <a:lumOff val="40000"/>
                  </a:schemeClr>
                </a:solidFill>
                <a:latin typeface="Arial"/>
                <a:cs typeface="Times New Roman" pitchFamily="18" charset="0"/>
              </a:rPr>
              <a:t>Vì</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truyện</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cổ</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của</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nước</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mình</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rất</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nhân</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hậu</a:t>
            </a:r>
            <a:r>
              <a:rPr lang="en-US" sz="2400" i="1" dirty="0">
                <a:solidFill>
                  <a:schemeClr val="bg2">
                    <a:lumMod val="60000"/>
                    <a:lumOff val="40000"/>
                  </a:schemeClr>
                </a:solidFill>
                <a:latin typeface="Arial"/>
                <a:cs typeface="Times New Roman" pitchFamily="18" charset="0"/>
              </a:rPr>
              <a:t>, ý </a:t>
            </a:r>
            <a:r>
              <a:rPr lang="en-US" sz="2400" i="1" dirty="0" err="1">
                <a:solidFill>
                  <a:schemeClr val="bg2">
                    <a:lumMod val="60000"/>
                    <a:lumOff val="40000"/>
                  </a:schemeClr>
                </a:solidFill>
                <a:latin typeface="Arial"/>
                <a:cs typeface="Times New Roman" pitchFamily="18" charset="0"/>
              </a:rPr>
              <a:t>nghĩa</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rất</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sâu</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xa</a:t>
            </a:r>
            <a:endParaRPr lang="en-US" sz="2400" i="1" dirty="0">
              <a:solidFill>
                <a:schemeClr val="bg2">
                  <a:lumMod val="60000"/>
                  <a:lumOff val="40000"/>
                </a:schemeClr>
              </a:solidFill>
              <a:latin typeface="Arial"/>
              <a:cs typeface="Times New Roman" pitchFamily="18" charset="0"/>
            </a:endParaRPr>
          </a:p>
          <a:p>
            <a:pPr eaLnBrk="1" hangingPunct="1">
              <a:spcBef>
                <a:spcPct val="50000"/>
              </a:spcBef>
              <a:buFontTx/>
              <a:buChar char="-"/>
              <a:defRPr/>
            </a:pP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vì</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truyện</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cổ</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giúp</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ta</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nhận</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ra</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những</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phẩm</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chất</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quý</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báu</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của</a:t>
            </a:r>
            <a:r>
              <a:rPr lang="en-US" sz="2400" i="1" dirty="0">
                <a:solidFill>
                  <a:schemeClr val="bg2">
                    <a:lumMod val="60000"/>
                    <a:lumOff val="40000"/>
                  </a:schemeClr>
                </a:solidFill>
                <a:latin typeface="Arial"/>
                <a:cs typeface="Times New Roman" pitchFamily="18" charset="0"/>
              </a:rPr>
              <a:t> cha </a:t>
            </a:r>
            <a:r>
              <a:rPr lang="en-US" sz="2400" i="1" dirty="0" err="1">
                <a:solidFill>
                  <a:schemeClr val="bg2">
                    <a:lumMod val="60000"/>
                    <a:lumOff val="40000"/>
                  </a:schemeClr>
                </a:solidFill>
                <a:latin typeface="Arial"/>
                <a:cs typeface="Times New Roman" pitchFamily="18" charset="0"/>
              </a:rPr>
              <a:t>ông</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công</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bằng</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thông</a:t>
            </a:r>
            <a:r>
              <a:rPr lang="en-US" sz="2400" i="1" dirty="0">
                <a:solidFill>
                  <a:schemeClr val="bg2">
                    <a:lumMod val="60000"/>
                    <a:lumOff val="40000"/>
                  </a:schemeClr>
                </a:solidFill>
                <a:latin typeface="Arial"/>
                <a:cs typeface="Times New Roman" pitchFamily="18" charset="0"/>
              </a:rPr>
              <a:t> minh, </a:t>
            </a:r>
            <a:r>
              <a:rPr lang="en-US" sz="2400" i="1" dirty="0" err="1">
                <a:solidFill>
                  <a:schemeClr val="bg2">
                    <a:lumMod val="60000"/>
                    <a:lumOff val="40000"/>
                  </a:schemeClr>
                </a:solidFill>
                <a:latin typeface="Arial"/>
                <a:cs typeface="Times New Roman" pitchFamily="18" charset="0"/>
              </a:rPr>
              <a:t>độ</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lượng</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đa</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tình</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đa</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mang</a:t>
            </a:r>
            <a:r>
              <a:rPr lang="en-US" sz="2400" i="1" dirty="0">
                <a:solidFill>
                  <a:schemeClr val="bg2">
                    <a:lumMod val="60000"/>
                    <a:lumOff val="40000"/>
                  </a:schemeClr>
                </a:solidFill>
                <a:latin typeface="Arial"/>
                <a:cs typeface="Times New Roman" pitchFamily="18" charset="0"/>
              </a:rPr>
              <a:t>,…</a:t>
            </a:r>
          </a:p>
          <a:p>
            <a:pPr eaLnBrk="1" hangingPunct="1">
              <a:spcBef>
                <a:spcPct val="50000"/>
              </a:spcBef>
              <a:buFontTx/>
              <a:buChar char="-"/>
              <a:defRPr/>
            </a:pP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Vì</a:t>
            </a:r>
            <a:r>
              <a:rPr lang="en-US" sz="2400" i="1" dirty="0">
                <a:solidFill>
                  <a:schemeClr val="bg2">
                    <a:lumMod val="60000"/>
                    <a:lumOff val="40000"/>
                  </a:schemeClr>
                </a:solidFill>
                <a:latin typeface="Arial"/>
                <a:cs typeface="Times New Roman" pitchFamily="18" charset="0"/>
              </a:rPr>
              <a:t> </a:t>
            </a:r>
            <a:r>
              <a:rPr lang="en-US" sz="2400" i="1" dirty="0" err="1">
                <a:solidFill>
                  <a:schemeClr val="bg2">
                    <a:lumMod val="60000"/>
                    <a:lumOff val="40000"/>
                  </a:schemeClr>
                </a:solidFill>
                <a:latin typeface="Arial"/>
                <a:cs typeface="Times New Roman" pitchFamily="18" charset="0"/>
              </a:rPr>
              <a:t>tr</a:t>
            </a:r>
            <a:r>
              <a:rPr lang="en-US" sz="2000" i="1" dirty="0" err="1">
                <a:solidFill>
                  <a:schemeClr val="bg2">
                    <a:lumMod val="60000"/>
                    <a:lumOff val="40000"/>
                  </a:schemeClr>
                </a:solidFill>
                <a:latin typeface="Arial"/>
                <a:cs typeface="Times New Roman" pitchFamily="18" charset="0"/>
              </a:rPr>
              <a:t>uyện</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cổ</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truyền</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cho</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đời</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sau</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nhiều</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lời</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răn</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dạy</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quý</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báu</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của</a:t>
            </a:r>
            <a:r>
              <a:rPr lang="en-US" sz="2000" i="1" dirty="0">
                <a:solidFill>
                  <a:schemeClr val="bg2">
                    <a:lumMod val="60000"/>
                    <a:lumOff val="40000"/>
                  </a:schemeClr>
                </a:solidFill>
                <a:latin typeface="Arial"/>
                <a:cs typeface="Times New Roman" pitchFamily="18" charset="0"/>
              </a:rPr>
              <a:t> cha </a:t>
            </a:r>
            <a:r>
              <a:rPr lang="en-US" sz="2000" i="1" dirty="0" err="1">
                <a:solidFill>
                  <a:schemeClr val="bg2">
                    <a:lumMod val="60000"/>
                    <a:lumOff val="40000"/>
                  </a:schemeClr>
                </a:solidFill>
                <a:latin typeface="Arial"/>
                <a:cs typeface="Times New Roman" pitchFamily="18" charset="0"/>
              </a:rPr>
              <a:t>ông</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nhân</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hậu</a:t>
            </a:r>
            <a:r>
              <a:rPr lang="en-US" sz="2000" i="1" dirty="0">
                <a:solidFill>
                  <a:schemeClr val="bg2">
                    <a:lumMod val="60000"/>
                    <a:lumOff val="40000"/>
                  </a:schemeClr>
                </a:solidFill>
                <a:latin typeface="Arial"/>
                <a:cs typeface="Times New Roman" pitchFamily="18" charset="0"/>
              </a:rPr>
              <a:t>, ở </a:t>
            </a:r>
            <a:r>
              <a:rPr lang="en-US" sz="2000" i="1" dirty="0" err="1">
                <a:solidFill>
                  <a:schemeClr val="bg2">
                    <a:lumMod val="60000"/>
                    <a:lumOff val="40000"/>
                  </a:schemeClr>
                </a:solidFill>
                <a:latin typeface="Arial"/>
                <a:cs typeface="Times New Roman" pitchFamily="18" charset="0"/>
              </a:rPr>
              <a:t>hiền</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chăm</a:t>
            </a:r>
            <a:r>
              <a:rPr lang="en-US" sz="2000" i="1" dirty="0">
                <a:solidFill>
                  <a:schemeClr val="bg2">
                    <a:lumMod val="60000"/>
                    <a:lumOff val="40000"/>
                  </a:schemeClr>
                </a:solidFill>
                <a:latin typeface="Arial"/>
                <a:cs typeface="Times New Roman" pitchFamily="18" charset="0"/>
              </a:rPr>
              <a:t> </a:t>
            </a:r>
            <a:r>
              <a:rPr lang="en-US" sz="2000" i="1" dirty="0" err="1">
                <a:solidFill>
                  <a:schemeClr val="bg2">
                    <a:lumMod val="60000"/>
                    <a:lumOff val="40000"/>
                  </a:schemeClr>
                </a:solidFill>
                <a:latin typeface="Arial"/>
                <a:cs typeface="Times New Roman" pitchFamily="18" charset="0"/>
              </a:rPr>
              <a:t>làm</a:t>
            </a:r>
            <a:r>
              <a:rPr lang="en-US" sz="2000" i="1" dirty="0">
                <a:solidFill>
                  <a:schemeClr val="bg2">
                    <a:lumMod val="60000"/>
                    <a:lumOff val="40000"/>
                  </a:schemeClr>
                </a:solidFill>
                <a:latin typeface="Arial"/>
                <a:cs typeface="Times New Roman" pitchFamily="18" charset="0"/>
              </a:rPr>
              <a:t> \, </a:t>
            </a:r>
            <a:r>
              <a:rPr lang="en-US" sz="2000" i="1" dirty="0" err="1">
                <a:solidFill>
                  <a:schemeClr val="bg2">
                    <a:lumMod val="60000"/>
                    <a:lumOff val="40000"/>
                  </a:schemeClr>
                </a:solidFill>
                <a:latin typeface="Arial"/>
                <a:cs typeface="Times New Roman" pitchFamily="18" charset="0"/>
              </a:rPr>
              <a:t>tự</a:t>
            </a:r>
            <a:r>
              <a:rPr lang="en-US" sz="2000" i="1" dirty="0">
                <a:solidFill>
                  <a:schemeClr val="bg2">
                    <a:lumMod val="60000"/>
                    <a:lumOff val="40000"/>
                  </a:schemeClr>
                </a:solidFill>
                <a:latin typeface="Arial"/>
                <a:cs typeface="Times New Roman" pitchFamily="18" charset="0"/>
              </a:rPr>
              <a:t> tin…</a:t>
            </a:r>
          </a:p>
        </p:txBody>
      </p:sp>
      <p:pic>
        <p:nvPicPr>
          <p:cNvPr id="21521" name="Picture 17" descr="Cau hoi"/>
          <p:cNvPicPr>
            <a:picLocks noChangeAspect="1" noChangeArrowheads="1" noCrop="1"/>
          </p:cNvPicPr>
          <p:nvPr/>
        </p:nvPicPr>
        <p:blipFill>
          <a:blip r:embed="rId2"/>
          <a:srcRect/>
          <a:stretch>
            <a:fillRect/>
          </a:stretch>
        </p:blipFill>
        <p:spPr bwMode="auto">
          <a:xfrm>
            <a:off x="152400" y="2362200"/>
            <a:ext cx="1081088" cy="946150"/>
          </a:xfrm>
          <a:prstGeom prst="rect">
            <a:avLst/>
          </a:prstGeom>
          <a:noFill/>
          <a:ln w="9525">
            <a:noFill/>
            <a:miter lim="800000"/>
            <a:headEnd/>
            <a:tailEnd/>
          </a:ln>
        </p:spPr>
      </p:pic>
      <p:pic>
        <p:nvPicPr>
          <p:cNvPr id="21522" name="Picture 18" descr="j0189204"/>
          <p:cNvPicPr>
            <a:picLocks noChangeAspect="1" noChangeArrowheads="1" noCrop="1"/>
          </p:cNvPicPr>
          <p:nvPr/>
        </p:nvPicPr>
        <p:blipFill>
          <a:blip r:embed="rId3"/>
          <a:srcRect/>
          <a:stretch>
            <a:fillRect/>
          </a:stretch>
        </p:blipFill>
        <p:spPr bwMode="auto">
          <a:xfrm>
            <a:off x="304800" y="3276600"/>
            <a:ext cx="762000" cy="709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wipe(down)">
                                      <p:cBhvr>
                                        <p:cTn id="7" dur="580">
                                          <p:stCondLst>
                                            <p:cond delay="0"/>
                                          </p:stCondLst>
                                        </p:cTn>
                                        <p:tgtEl>
                                          <p:spTgt spid="21519"/>
                                        </p:tgtEl>
                                      </p:cBhvr>
                                    </p:animEffect>
                                    <p:anim calcmode="lin" valueType="num">
                                      <p:cBhvr>
                                        <p:cTn id="8" dur="1822" tmFilter="0,0; 0.14,0.36; 0.43,0.73; 0.71,0.91; 1.0,1.0">
                                          <p:stCondLst>
                                            <p:cond delay="0"/>
                                          </p:stCondLst>
                                        </p:cTn>
                                        <p:tgtEl>
                                          <p:spTgt spid="215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19"/>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19"/>
                                        </p:tgtEl>
                                      </p:cBhvr>
                                      <p:to x="100000" y="60000"/>
                                    </p:animScale>
                                    <p:animScale>
                                      <p:cBhvr>
                                        <p:cTn id="14" dur="166" decel="50000">
                                          <p:stCondLst>
                                            <p:cond delay="676"/>
                                          </p:stCondLst>
                                        </p:cTn>
                                        <p:tgtEl>
                                          <p:spTgt spid="21519"/>
                                        </p:tgtEl>
                                      </p:cBhvr>
                                      <p:to x="100000" y="100000"/>
                                    </p:animScale>
                                    <p:animScale>
                                      <p:cBhvr>
                                        <p:cTn id="15" dur="26">
                                          <p:stCondLst>
                                            <p:cond delay="1312"/>
                                          </p:stCondLst>
                                        </p:cTn>
                                        <p:tgtEl>
                                          <p:spTgt spid="21519"/>
                                        </p:tgtEl>
                                      </p:cBhvr>
                                      <p:to x="100000" y="80000"/>
                                    </p:animScale>
                                    <p:animScale>
                                      <p:cBhvr>
                                        <p:cTn id="16" dur="166" decel="50000">
                                          <p:stCondLst>
                                            <p:cond delay="1338"/>
                                          </p:stCondLst>
                                        </p:cTn>
                                        <p:tgtEl>
                                          <p:spTgt spid="21519"/>
                                        </p:tgtEl>
                                      </p:cBhvr>
                                      <p:to x="100000" y="100000"/>
                                    </p:animScale>
                                    <p:animScale>
                                      <p:cBhvr>
                                        <p:cTn id="17" dur="26">
                                          <p:stCondLst>
                                            <p:cond delay="1642"/>
                                          </p:stCondLst>
                                        </p:cTn>
                                        <p:tgtEl>
                                          <p:spTgt spid="21519"/>
                                        </p:tgtEl>
                                      </p:cBhvr>
                                      <p:to x="100000" y="90000"/>
                                    </p:animScale>
                                    <p:animScale>
                                      <p:cBhvr>
                                        <p:cTn id="18" dur="166" decel="50000">
                                          <p:stCondLst>
                                            <p:cond delay="1668"/>
                                          </p:stCondLst>
                                        </p:cTn>
                                        <p:tgtEl>
                                          <p:spTgt spid="21519"/>
                                        </p:tgtEl>
                                      </p:cBhvr>
                                      <p:to x="100000" y="100000"/>
                                    </p:animScale>
                                    <p:animScale>
                                      <p:cBhvr>
                                        <p:cTn id="19" dur="26">
                                          <p:stCondLst>
                                            <p:cond delay="1808"/>
                                          </p:stCondLst>
                                        </p:cTn>
                                        <p:tgtEl>
                                          <p:spTgt spid="21519"/>
                                        </p:tgtEl>
                                      </p:cBhvr>
                                      <p:to x="100000" y="95000"/>
                                    </p:animScale>
                                    <p:animScale>
                                      <p:cBhvr>
                                        <p:cTn id="20" dur="166" decel="50000">
                                          <p:stCondLst>
                                            <p:cond delay="1834"/>
                                          </p:stCondLst>
                                        </p:cTn>
                                        <p:tgtEl>
                                          <p:spTgt spid="215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521"/>
                                        </p:tgtEl>
                                        <p:attrNameLst>
                                          <p:attrName>style.visibility</p:attrName>
                                        </p:attrNameLst>
                                      </p:cBhvr>
                                      <p:to>
                                        <p:strVal val="visible"/>
                                      </p:to>
                                    </p:set>
                                    <p:animEffect transition="in" filter="wipe(down)">
                                      <p:cBhvr>
                                        <p:cTn id="23" dur="580">
                                          <p:stCondLst>
                                            <p:cond delay="0"/>
                                          </p:stCondLst>
                                        </p:cTn>
                                        <p:tgtEl>
                                          <p:spTgt spid="21521"/>
                                        </p:tgtEl>
                                      </p:cBhvr>
                                    </p:animEffect>
                                    <p:anim calcmode="lin" valueType="num">
                                      <p:cBhvr>
                                        <p:cTn id="24" dur="1822" tmFilter="0,0; 0.14,0.36; 0.43,0.73; 0.71,0.91; 1.0,1.0">
                                          <p:stCondLst>
                                            <p:cond delay="0"/>
                                          </p:stCondLst>
                                        </p:cTn>
                                        <p:tgtEl>
                                          <p:spTgt spid="215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5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5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5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5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521"/>
                                        </p:tgtEl>
                                      </p:cBhvr>
                                      <p:to x="100000" y="60000"/>
                                    </p:animScale>
                                    <p:animScale>
                                      <p:cBhvr>
                                        <p:cTn id="30" dur="166" decel="50000">
                                          <p:stCondLst>
                                            <p:cond delay="676"/>
                                          </p:stCondLst>
                                        </p:cTn>
                                        <p:tgtEl>
                                          <p:spTgt spid="21521"/>
                                        </p:tgtEl>
                                      </p:cBhvr>
                                      <p:to x="100000" y="100000"/>
                                    </p:animScale>
                                    <p:animScale>
                                      <p:cBhvr>
                                        <p:cTn id="31" dur="26">
                                          <p:stCondLst>
                                            <p:cond delay="1312"/>
                                          </p:stCondLst>
                                        </p:cTn>
                                        <p:tgtEl>
                                          <p:spTgt spid="21521"/>
                                        </p:tgtEl>
                                      </p:cBhvr>
                                      <p:to x="100000" y="80000"/>
                                    </p:animScale>
                                    <p:animScale>
                                      <p:cBhvr>
                                        <p:cTn id="32" dur="166" decel="50000">
                                          <p:stCondLst>
                                            <p:cond delay="1338"/>
                                          </p:stCondLst>
                                        </p:cTn>
                                        <p:tgtEl>
                                          <p:spTgt spid="21521"/>
                                        </p:tgtEl>
                                      </p:cBhvr>
                                      <p:to x="100000" y="100000"/>
                                    </p:animScale>
                                    <p:animScale>
                                      <p:cBhvr>
                                        <p:cTn id="33" dur="26">
                                          <p:stCondLst>
                                            <p:cond delay="1642"/>
                                          </p:stCondLst>
                                        </p:cTn>
                                        <p:tgtEl>
                                          <p:spTgt spid="21521"/>
                                        </p:tgtEl>
                                      </p:cBhvr>
                                      <p:to x="100000" y="90000"/>
                                    </p:animScale>
                                    <p:animScale>
                                      <p:cBhvr>
                                        <p:cTn id="34" dur="166" decel="50000">
                                          <p:stCondLst>
                                            <p:cond delay="1668"/>
                                          </p:stCondLst>
                                        </p:cTn>
                                        <p:tgtEl>
                                          <p:spTgt spid="21521"/>
                                        </p:tgtEl>
                                      </p:cBhvr>
                                      <p:to x="100000" y="100000"/>
                                    </p:animScale>
                                    <p:animScale>
                                      <p:cBhvr>
                                        <p:cTn id="35" dur="26">
                                          <p:stCondLst>
                                            <p:cond delay="1808"/>
                                          </p:stCondLst>
                                        </p:cTn>
                                        <p:tgtEl>
                                          <p:spTgt spid="21521"/>
                                        </p:tgtEl>
                                      </p:cBhvr>
                                      <p:to x="100000" y="95000"/>
                                    </p:animScale>
                                    <p:animScale>
                                      <p:cBhvr>
                                        <p:cTn id="36" dur="166" decel="50000">
                                          <p:stCondLst>
                                            <p:cond delay="1834"/>
                                          </p:stCondLst>
                                        </p:cTn>
                                        <p:tgtEl>
                                          <p:spTgt spid="21521"/>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21520"/>
                                        </p:tgtEl>
                                        <p:attrNameLst>
                                          <p:attrName>style.visibility</p:attrName>
                                        </p:attrNameLst>
                                      </p:cBhvr>
                                      <p:to>
                                        <p:strVal val="visible"/>
                                      </p:to>
                                    </p:set>
                                    <p:anim calcmode="lin" valueType="num">
                                      <p:cBhvr>
                                        <p:cTn id="41" dur="1000" fill="hold"/>
                                        <p:tgtEl>
                                          <p:spTgt spid="21520"/>
                                        </p:tgtEl>
                                        <p:attrNameLst>
                                          <p:attrName>ppt_w</p:attrName>
                                        </p:attrNameLst>
                                      </p:cBhvr>
                                      <p:tavLst>
                                        <p:tav tm="0">
                                          <p:val>
                                            <p:strVal val="#ppt_w+.3"/>
                                          </p:val>
                                        </p:tav>
                                        <p:tav tm="100000">
                                          <p:val>
                                            <p:strVal val="#ppt_w"/>
                                          </p:val>
                                        </p:tav>
                                      </p:tavLst>
                                    </p:anim>
                                    <p:anim calcmode="lin" valueType="num">
                                      <p:cBhvr>
                                        <p:cTn id="42" dur="1000" fill="hold"/>
                                        <p:tgtEl>
                                          <p:spTgt spid="21520"/>
                                        </p:tgtEl>
                                        <p:attrNameLst>
                                          <p:attrName>ppt_h</p:attrName>
                                        </p:attrNameLst>
                                      </p:cBhvr>
                                      <p:tavLst>
                                        <p:tav tm="0">
                                          <p:val>
                                            <p:strVal val="#ppt_h"/>
                                          </p:val>
                                        </p:tav>
                                        <p:tav tm="100000">
                                          <p:val>
                                            <p:strVal val="#ppt_h"/>
                                          </p:val>
                                        </p:tav>
                                      </p:tavLst>
                                    </p:anim>
                                    <p:animEffect transition="in" filter="fade">
                                      <p:cBhvr>
                                        <p:cTn id="43" dur="1000"/>
                                        <p:tgtEl>
                                          <p:spTgt spid="21520"/>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21522"/>
                                        </p:tgtEl>
                                        <p:attrNameLst>
                                          <p:attrName>style.visibility</p:attrName>
                                        </p:attrNameLst>
                                      </p:cBhvr>
                                      <p:to>
                                        <p:strVal val="visible"/>
                                      </p:to>
                                    </p:set>
                                    <p:anim calcmode="lin" valueType="num">
                                      <p:cBhvr>
                                        <p:cTn id="46" dur="1000" fill="hold"/>
                                        <p:tgtEl>
                                          <p:spTgt spid="21522"/>
                                        </p:tgtEl>
                                        <p:attrNameLst>
                                          <p:attrName>ppt_w</p:attrName>
                                        </p:attrNameLst>
                                      </p:cBhvr>
                                      <p:tavLst>
                                        <p:tav tm="0">
                                          <p:val>
                                            <p:strVal val="#ppt_w+.3"/>
                                          </p:val>
                                        </p:tav>
                                        <p:tav tm="100000">
                                          <p:val>
                                            <p:strVal val="#ppt_w"/>
                                          </p:val>
                                        </p:tav>
                                      </p:tavLst>
                                    </p:anim>
                                    <p:anim calcmode="lin" valueType="num">
                                      <p:cBhvr>
                                        <p:cTn id="47" dur="1000" fill="hold"/>
                                        <p:tgtEl>
                                          <p:spTgt spid="21522"/>
                                        </p:tgtEl>
                                        <p:attrNameLst>
                                          <p:attrName>ppt_h</p:attrName>
                                        </p:attrNameLst>
                                      </p:cBhvr>
                                      <p:tavLst>
                                        <p:tav tm="0">
                                          <p:val>
                                            <p:strVal val="#ppt_h"/>
                                          </p:val>
                                        </p:tav>
                                        <p:tav tm="100000">
                                          <p:val>
                                            <p:strVal val="#ppt_h"/>
                                          </p:val>
                                        </p:tav>
                                      </p:tavLst>
                                    </p:anim>
                                    <p:animEffect transition="in" filter="fade">
                                      <p:cBhvr>
                                        <p:cTn id="48" dur="10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P spid="21520"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251</TotalTime>
  <Words>474</Words>
  <Application>Microsoft Office PowerPoint</Application>
  <PresentationFormat>On-screen Show (4:3)</PresentationFormat>
  <Paragraphs>56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Wingdings</vt:lpstr>
      <vt:lpstr>Arial Black</vt:lpstr>
      <vt:lpstr>Times New Roman</vt:lpstr>
      <vt:lpstr>.VnTime</vt:lpstr>
      <vt:lpstr>Pixel</vt:lpstr>
      <vt:lpstr>Slide 1</vt:lpstr>
      <vt:lpstr>Slide 2</vt:lpstr>
      <vt:lpstr>Truyện cổ nước mình </vt:lpstr>
      <vt:lpstr>                               Truyện cổ nước mình  Chia bài thơ làm 5 đoạn: Đoạn 1: Từ đầu đến phật, tiên độ trì Đoạn 2: Tiếp theo đến rặng dừa nghiêng soi Đoạn 3: Tiếp theo đến ông cha của mình Đoạn 4: Tiếp theo đến chẳng ra việc gì Đoạn 5: Phần còn lại  </vt:lpstr>
      <vt:lpstr>Slide 5</vt:lpstr>
      <vt:lpstr>Slide 6</vt:lpstr>
      <vt:lpstr>Slide 7</vt:lpstr>
      <vt:lpstr>Truyện cổ nước mình Tôi yêu truyện cổ nước tôi Vừa nhân hậu / lại tuyệt vời sâu xa Thương người / rồi mới thương ta Yêu nhau / dù mấy cách xa cũng tìm  Rất công bằng,/ rất thông minh Vừa độ lượng/ lại đa tình,/ đa mang.   </vt:lpstr>
      <vt:lpstr>Slide 9</vt:lpstr>
      <vt:lpstr>Slide 10</vt:lpstr>
      <vt:lpstr>Truyện cổ nước mình</vt:lpstr>
      <vt:lpstr>Slide 12</vt:lpstr>
      <vt:lpstr>Slide 13</vt:lpstr>
      <vt:lpstr>Truyện cổ nước mình </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Thien Thanh</dc:creator>
  <cp:lastModifiedBy>CSTeam</cp:lastModifiedBy>
  <cp:revision>43</cp:revision>
  <dcterms:created xsi:type="dcterms:W3CDTF">2005-08-18T20:36:48Z</dcterms:created>
  <dcterms:modified xsi:type="dcterms:W3CDTF">2016-06-30T02:29:16Z</dcterms:modified>
</cp:coreProperties>
</file>